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2" r:id="rId2"/>
    <p:sldMasterId id="2147483673" r:id="rId3"/>
  </p:sldMasterIdLst>
  <p:notesMasterIdLst>
    <p:notesMasterId r:id="rId25"/>
  </p:notesMasterIdLst>
  <p:sldIdLst>
    <p:sldId id="257" r:id="rId4"/>
    <p:sldId id="258" r:id="rId5"/>
    <p:sldId id="261" r:id="rId6"/>
    <p:sldId id="262" r:id="rId7"/>
    <p:sldId id="263" r:id="rId8"/>
    <p:sldId id="265" r:id="rId9"/>
    <p:sldId id="306" r:id="rId10"/>
    <p:sldId id="266" r:id="rId11"/>
    <p:sldId id="267" r:id="rId12"/>
    <p:sldId id="307" r:id="rId13"/>
    <p:sldId id="308" r:id="rId14"/>
    <p:sldId id="309" r:id="rId15"/>
    <p:sldId id="272" r:id="rId16"/>
    <p:sldId id="273" r:id="rId17"/>
    <p:sldId id="305" r:id="rId18"/>
    <p:sldId id="283" r:id="rId19"/>
    <p:sldId id="276" r:id="rId20"/>
    <p:sldId id="294" r:id="rId21"/>
    <p:sldId id="279" r:id="rId22"/>
    <p:sldId id="280" r:id="rId23"/>
    <p:sldId id="282" r:id="rId24"/>
  </p:sldIdLst>
  <p:sldSz cx="12192000" cy="6858000"/>
  <p:notesSz cx="6858000" cy="9144000"/>
  <p:custDataLst>
    <p:tags r:id="rId26"/>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59"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DCDCDC"/>
    <a:srgbClr val="F0F0F0"/>
    <a:srgbClr val="E6E6E6"/>
    <a:srgbClr val="C8C8C8"/>
    <a:srgbClr val="FAFAFA"/>
    <a:srgbClr val="BEBEB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无样式，无网格">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778" autoAdjust="0"/>
    <p:restoredTop sz="94660"/>
  </p:normalViewPr>
  <p:slideViewPr>
    <p:cSldViewPr snapToGrid="0" showGuides="1">
      <p:cViewPr varScale="1">
        <p:scale>
          <a:sx n="110" d="100"/>
          <a:sy n="110" d="100"/>
        </p:scale>
        <p:origin x="140" y="72"/>
      </p:cViewPr>
      <p:guideLst>
        <p:guide orient="horz" pos="2159"/>
        <p:guide pos="3840"/>
      </p:guideLst>
    </p:cSldViewPr>
  </p:slideViewPr>
  <p:notesTextViewPr>
    <p:cViewPr>
      <p:scale>
        <a:sx n="3" d="2"/>
        <a:sy n="3" d="2"/>
      </p:scale>
      <p:origin x="0" y="0"/>
    </p:cViewPr>
  </p:notesTextViewPr>
  <p:notesViewPr>
    <p:cSldViewPr snapToGrid="0">
      <p:cViewPr varScale="1">
        <p:scale>
          <a:sx n="92" d="100"/>
          <a:sy n="92" d="100"/>
        </p:scale>
        <p:origin x="2550" y="10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tags" Target="tags/tag1.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t>2025/9/26</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4A4E2E4E-2FFD-4B0E-BE9C-FA7BDC09154E}"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t>2</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8927DC7C-EA85-41EA-BE8E-3BC04B9579CE}"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t>3</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4A4E2E4E-2FFD-4B0E-BE9C-FA7BDC09154E}"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t>4</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4A4E2E4E-2FFD-4B0E-BE9C-FA7BDC09154E}"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t>5</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t>6</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4A4E2E4E-2FFD-4B0E-BE9C-FA7BDC09154E}"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t>9</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74A739-1177-5EC6-055F-897EE4736D5E}"/>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6E238D8D-0756-8890-DF26-75392237EF5F}"/>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C2F62F57-D0AD-B434-2421-F027CE15BD0C}"/>
              </a:ext>
            </a:extLst>
          </p:cNvPr>
          <p:cNvSpPr>
            <a:spLocks noGrp="1"/>
          </p:cNvSpPr>
          <p:nvPr>
            <p:ph type="body" idx="1"/>
          </p:nvPr>
        </p:nvSpPr>
        <p:spPr/>
        <p:txBody>
          <a:bodyPr/>
          <a:lstStyle/>
          <a:p>
            <a:endParaRPr lang="zh-CN" altLang="en-US"/>
          </a:p>
        </p:txBody>
      </p:sp>
      <p:sp>
        <p:nvSpPr>
          <p:cNvPr id="4" name="灯片编号占位符 3">
            <a:extLst>
              <a:ext uri="{FF2B5EF4-FFF2-40B4-BE49-F238E27FC236}">
                <a16:creationId xmlns:a16="http://schemas.microsoft.com/office/drawing/2014/main" id="{27498ECF-5E7A-00C0-E76F-B53B65F8199F}"/>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4A4E2E4E-2FFD-4B0E-BE9C-FA7BDC09154E}"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t>10</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21590244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FCB12C-BBD7-9294-79E1-04955F63EB03}"/>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87EF0F9A-1381-6E12-63B7-1A5BBDFD7163}"/>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6E21BA4F-165A-A6EA-2EB2-61511FF2DC90}"/>
              </a:ext>
            </a:extLst>
          </p:cNvPr>
          <p:cNvSpPr>
            <a:spLocks noGrp="1"/>
          </p:cNvSpPr>
          <p:nvPr>
            <p:ph type="body" idx="1"/>
          </p:nvPr>
        </p:nvSpPr>
        <p:spPr/>
        <p:txBody>
          <a:bodyPr/>
          <a:lstStyle/>
          <a:p>
            <a:endParaRPr lang="zh-CN" altLang="en-US"/>
          </a:p>
        </p:txBody>
      </p:sp>
      <p:sp>
        <p:nvSpPr>
          <p:cNvPr id="4" name="灯片编号占位符 3">
            <a:extLst>
              <a:ext uri="{FF2B5EF4-FFF2-40B4-BE49-F238E27FC236}">
                <a16:creationId xmlns:a16="http://schemas.microsoft.com/office/drawing/2014/main" id="{99C9A96C-55F3-C890-5011-CEF49B11231B}"/>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4A4E2E4E-2FFD-4B0E-BE9C-FA7BDC09154E}"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t>11</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16450010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2A87F7-D66B-83D3-7067-471CD2A39805}"/>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D14C0322-3F00-7B34-BB44-0974FF437507}"/>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0DCA9B00-7E80-3E72-9A68-D78BA2A490C6}"/>
              </a:ext>
            </a:extLst>
          </p:cNvPr>
          <p:cNvSpPr>
            <a:spLocks noGrp="1"/>
          </p:cNvSpPr>
          <p:nvPr>
            <p:ph type="body" idx="1"/>
          </p:nvPr>
        </p:nvSpPr>
        <p:spPr/>
        <p:txBody>
          <a:bodyPr/>
          <a:lstStyle/>
          <a:p>
            <a:endParaRPr lang="zh-CN" altLang="en-US"/>
          </a:p>
        </p:txBody>
      </p:sp>
      <p:sp>
        <p:nvSpPr>
          <p:cNvPr id="4" name="灯片编号占位符 3">
            <a:extLst>
              <a:ext uri="{FF2B5EF4-FFF2-40B4-BE49-F238E27FC236}">
                <a16:creationId xmlns:a16="http://schemas.microsoft.com/office/drawing/2014/main" id="{B35F5B7A-C05E-387D-A346-1D5B674EDBA5}"/>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4A4E2E4E-2FFD-4B0E-BE9C-FA7BDC09154E}"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t>12</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7838083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8927DC7C-EA85-41EA-BE8E-3BC04B9579CE}"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t>13</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4A4E2E4E-2FFD-4B0E-BE9C-FA7BDC09154E}"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t>14</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D4F835-90A5-1464-17EB-FBB2286AD99A}"/>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E5C24B57-7964-C496-3736-F62783AAD30E}"/>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B64C4A33-3EB9-0C10-4FB4-283789C5ABE3}"/>
              </a:ext>
            </a:extLst>
          </p:cNvPr>
          <p:cNvSpPr>
            <a:spLocks noGrp="1"/>
          </p:cNvSpPr>
          <p:nvPr>
            <p:ph type="body" idx="1"/>
          </p:nvPr>
        </p:nvSpPr>
        <p:spPr/>
        <p:txBody>
          <a:bodyPr/>
          <a:lstStyle/>
          <a:p>
            <a:endParaRPr lang="zh-CN" altLang="en-US"/>
          </a:p>
        </p:txBody>
      </p:sp>
      <p:sp>
        <p:nvSpPr>
          <p:cNvPr id="4" name="灯片编号占位符 3">
            <a:extLst>
              <a:ext uri="{FF2B5EF4-FFF2-40B4-BE49-F238E27FC236}">
                <a16:creationId xmlns:a16="http://schemas.microsoft.com/office/drawing/2014/main" id="{560A6CA7-5AEC-B67A-EB77-C4450C0D6349}"/>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4A4E2E4E-2FFD-4B0E-BE9C-FA7BDC09154E}"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t>15</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6639381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4A4E2E4E-2FFD-4B0E-BE9C-FA7BDC09154E}"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t>16</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8927DC7C-EA85-41EA-BE8E-3BC04B9579CE}"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t>17</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4A4E2E4E-2FFD-4B0E-BE9C-FA7BDC09154E}"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t>18</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8927DC7C-EA85-41EA-BE8E-3BC04B9579CE}"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t>19</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8927DC7C-EA85-41EA-BE8E-3BC04B9579CE}"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t>21</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tags" Target="../tags/tag10.xml"/><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slideMaster" Target="../slideMasters/slideMaster1.xml"/><Relationship Id="rId5" Type="http://schemas.openxmlformats.org/officeDocument/2006/relationships/tags" Target="../tags/tag12.xml"/><Relationship Id="rId4" Type="http://schemas.openxmlformats.org/officeDocument/2006/relationships/tags" Target="../tags/tag11.xml"/></Relationships>
</file>

<file path=ppt/slideLayouts/_rels/slideLayout2.xml.rels><?xml version="1.0" encoding="UTF-8" standalone="yes"?>
<Relationships xmlns="http://schemas.openxmlformats.org/package/2006/relationships"><Relationship Id="rId3" Type="http://schemas.openxmlformats.org/officeDocument/2006/relationships/tags" Target="../tags/tag15.xml"/><Relationship Id="rId2" Type="http://schemas.openxmlformats.org/officeDocument/2006/relationships/tags" Target="../tags/tag14.xml"/><Relationship Id="rId1" Type="http://schemas.openxmlformats.org/officeDocument/2006/relationships/tags" Target="../tags/tag13.xml"/><Relationship Id="rId6" Type="http://schemas.openxmlformats.org/officeDocument/2006/relationships/slideMaster" Target="../slideMasters/slideMaster1.xml"/><Relationship Id="rId5" Type="http://schemas.openxmlformats.org/officeDocument/2006/relationships/tags" Target="../tags/tag17.xml"/><Relationship Id="rId4" Type="http://schemas.openxmlformats.org/officeDocument/2006/relationships/tags" Target="../tags/tag16.xml"/></Relationships>
</file>

<file path=ppt/slideLayouts/_rels/slideLayout3.xml.rels><?xml version="1.0" encoding="UTF-8" standalone="yes"?>
<Relationships xmlns="http://schemas.openxmlformats.org/package/2006/relationships"><Relationship Id="rId3" Type="http://schemas.openxmlformats.org/officeDocument/2006/relationships/tags" Target="../tags/tag20.xml"/><Relationship Id="rId2" Type="http://schemas.openxmlformats.org/officeDocument/2006/relationships/tags" Target="../tags/tag19.xml"/><Relationship Id="rId1" Type="http://schemas.openxmlformats.org/officeDocument/2006/relationships/tags" Target="../tags/tag18.xml"/><Relationship Id="rId6" Type="http://schemas.openxmlformats.org/officeDocument/2006/relationships/slideMaster" Target="../slideMasters/slideMaster1.xml"/><Relationship Id="rId5" Type="http://schemas.openxmlformats.org/officeDocument/2006/relationships/tags" Target="../tags/tag22.xml"/><Relationship Id="rId4" Type="http://schemas.openxmlformats.org/officeDocument/2006/relationships/tags" Target="../tags/tag21.xml"/></Relationships>
</file>

<file path=ppt/slideLayouts/_rels/slideLayout4.xml.rels><?xml version="1.0" encoding="UTF-8" standalone="yes"?>
<Relationships xmlns="http://schemas.openxmlformats.org/package/2006/relationships"><Relationship Id="rId3" Type="http://schemas.openxmlformats.org/officeDocument/2006/relationships/tags" Target="../tags/tag25.xml"/><Relationship Id="rId7" Type="http://schemas.openxmlformats.org/officeDocument/2006/relationships/slideMaster" Target="../slideMasters/slideMaster1.xml"/><Relationship Id="rId2" Type="http://schemas.openxmlformats.org/officeDocument/2006/relationships/tags" Target="../tags/tag24.xml"/><Relationship Id="rId1" Type="http://schemas.openxmlformats.org/officeDocument/2006/relationships/tags" Target="../tags/tag23.xml"/><Relationship Id="rId6" Type="http://schemas.openxmlformats.org/officeDocument/2006/relationships/tags" Target="../tags/tag28.xml"/><Relationship Id="rId5" Type="http://schemas.openxmlformats.org/officeDocument/2006/relationships/tags" Target="../tags/tag27.xml"/><Relationship Id="rId4" Type="http://schemas.openxmlformats.org/officeDocument/2006/relationships/tags" Target="../tags/tag26.xml"/></Relationships>
</file>

<file path=ppt/slideLayouts/_rels/slideLayout5.xml.rels><?xml version="1.0" encoding="UTF-8" standalone="yes"?>
<Relationships xmlns="http://schemas.openxmlformats.org/package/2006/relationships"><Relationship Id="rId8" Type="http://schemas.openxmlformats.org/officeDocument/2006/relationships/tags" Target="../tags/tag36.xml"/><Relationship Id="rId3" Type="http://schemas.openxmlformats.org/officeDocument/2006/relationships/tags" Target="../tags/tag31.xml"/><Relationship Id="rId7" Type="http://schemas.openxmlformats.org/officeDocument/2006/relationships/tags" Target="../tags/tag35.xml"/><Relationship Id="rId2" Type="http://schemas.openxmlformats.org/officeDocument/2006/relationships/tags" Target="../tags/tag30.xml"/><Relationship Id="rId1" Type="http://schemas.openxmlformats.org/officeDocument/2006/relationships/tags" Target="../tags/tag29.xml"/><Relationship Id="rId6" Type="http://schemas.openxmlformats.org/officeDocument/2006/relationships/tags" Target="../tags/tag34.xml"/><Relationship Id="rId5" Type="http://schemas.openxmlformats.org/officeDocument/2006/relationships/tags" Target="../tags/tag33.xml"/><Relationship Id="rId4" Type="http://schemas.openxmlformats.org/officeDocument/2006/relationships/tags" Target="../tags/tag32.xml"/><Relationship Id="rId9"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tags" Target="../tags/tag39.xml"/><Relationship Id="rId2" Type="http://schemas.openxmlformats.org/officeDocument/2006/relationships/tags" Target="../tags/tag38.xml"/><Relationship Id="rId1" Type="http://schemas.openxmlformats.org/officeDocument/2006/relationships/tags" Target="../tags/tag37.xml"/><Relationship Id="rId5" Type="http://schemas.openxmlformats.org/officeDocument/2006/relationships/slideMaster" Target="../slideMasters/slideMaster1.xml"/><Relationship Id="rId4" Type="http://schemas.openxmlformats.org/officeDocument/2006/relationships/tags" Target="../tags/tag40.xml"/></Relationships>
</file>

<file path=ppt/slideLayouts/_rels/slideLayout7.xml.rels><?xml version="1.0" encoding="UTF-8" standalone="yes"?>
<Relationships xmlns="http://schemas.openxmlformats.org/package/2006/relationships"><Relationship Id="rId3" Type="http://schemas.openxmlformats.org/officeDocument/2006/relationships/tags" Target="../tags/tag43.xml"/><Relationship Id="rId2" Type="http://schemas.openxmlformats.org/officeDocument/2006/relationships/tags" Target="../tags/tag42.xml"/><Relationship Id="rId1" Type="http://schemas.openxmlformats.org/officeDocument/2006/relationships/tags" Target="../tags/tag41.xml"/><Relationship Id="rId4"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tags" Target="../tags/tag46.xml"/><Relationship Id="rId7" Type="http://schemas.openxmlformats.org/officeDocument/2006/relationships/slideMaster" Target="../slideMasters/slideMaster1.xml"/><Relationship Id="rId2" Type="http://schemas.openxmlformats.org/officeDocument/2006/relationships/tags" Target="../tags/tag45.xml"/><Relationship Id="rId1" Type="http://schemas.openxmlformats.org/officeDocument/2006/relationships/tags" Target="../tags/tag44.xml"/><Relationship Id="rId6" Type="http://schemas.openxmlformats.org/officeDocument/2006/relationships/tags" Target="../tags/tag49.xml"/><Relationship Id="rId5" Type="http://schemas.openxmlformats.org/officeDocument/2006/relationships/tags" Target="../tags/tag48.xml"/><Relationship Id="rId4" Type="http://schemas.openxmlformats.org/officeDocument/2006/relationships/tags" Target="../tags/tag47.xml"/></Relationships>
</file>

<file path=ppt/slideLayouts/_rels/slideLayout9.xml.rels><?xml version="1.0" encoding="UTF-8" standalone="yes"?>
<Relationships xmlns="http://schemas.openxmlformats.org/package/2006/relationships"><Relationship Id="rId3" Type="http://schemas.openxmlformats.org/officeDocument/2006/relationships/tags" Target="../tags/tag52.xml"/><Relationship Id="rId2" Type="http://schemas.openxmlformats.org/officeDocument/2006/relationships/tags" Target="../tags/tag51.xml"/><Relationship Id="rId1" Type="http://schemas.openxmlformats.org/officeDocument/2006/relationships/tags" Target="../tags/tag50.xml"/><Relationship Id="rId6" Type="http://schemas.openxmlformats.org/officeDocument/2006/relationships/slideMaster" Target="../slideMasters/slideMaster1.xml"/><Relationship Id="rId5" Type="http://schemas.openxmlformats.org/officeDocument/2006/relationships/tags" Target="../tags/tag54.xml"/><Relationship Id="rId4" Type="http://schemas.openxmlformats.org/officeDocument/2006/relationships/tags" Target="../tags/tag53.xml"/></Relationships>
</file>

<file path=ppt/slideLayouts/_rels/slideLayout10.xml.rels><?xml version="1.0" encoding="UTF-8" standalone="yes"?>
<Relationships xmlns="http://schemas.openxmlformats.org/package/2006/relationships"><Relationship Id="rId3" Type="http://schemas.openxmlformats.org/officeDocument/2006/relationships/tags" Target="../tags/tag57.xml"/><Relationship Id="rId2" Type="http://schemas.openxmlformats.org/officeDocument/2006/relationships/tags" Target="../tags/tag56.xml"/><Relationship Id="rId1" Type="http://schemas.openxmlformats.org/officeDocument/2006/relationships/tags" Target="../tags/tag55.xml"/><Relationship Id="rId5" Type="http://schemas.openxmlformats.org/officeDocument/2006/relationships/slideMaster" Target="../slideMasters/slideMaster1.xml"/><Relationship Id="rId4" Type="http://schemas.openxmlformats.org/officeDocument/2006/relationships/tags" Target="../tags/tag58.xml"/></Relationships>
</file>

<file path=ppt/slideLayouts/_rels/slideLayout11.xml.rels><?xml version="1.0" encoding="UTF-8" standalone="yes"?>
<Relationships xmlns="http://schemas.openxmlformats.org/package/2006/relationships"><Relationship Id="rId3" Type="http://schemas.openxmlformats.org/officeDocument/2006/relationships/tags" Target="../tags/tag61.xml"/><Relationship Id="rId2" Type="http://schemas.openxmlformats.org/officeDocument/2006/relationships/tags" Target="../tags/tag60.xml"/><Relationship Id="rId1" Type="http://schemas.openxmlformats.org/officeDocument/2006/relationships/tags" Target="../tags/tag59.xml"/><Relationship Id="rId6" Type="http://schemas.openxmlformats.org/officeDocument/2006/relationships/slideMaster" Target="../slideMasters/slideMaster1.xml"/><Relationship Id="rId5" Type="http://schemas.openxmlformats.org/officeDocument/2006/relationships/tags" Target="../tags/tag63.xml"/><Relationship Id="rId4" Type="http://schemas.openxmlformats.org/officeDocument/2006/relationships/tags" Target="../tags/tag6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custDataLst>
              <p:tags r:id="rId1"/>
            </p:custDataLst>
          </p:nvPr>
        </p:nvSpPr>
        <p:spPr>
          <a:xfrm>
            <a:off x="1198800" y="914400"/>
            <a:ext cx="9799200" cy="2570400"/>
          </a:xfrm>
        </p:spPr>
        <p:txBody>
          <a:bodyPr lIns="90000" tIns="46800" rIns="90000" bIns="46800" anchor="b" anchorCtr="0">
            <a:normAutofit/>
          </a:bodyPr>
          <a:lstStyle>
            <a:lvl1pPr algn="ctr">
              <a:defRPr sz="6000"/>
            </a:lvl1pPr>
          </a:lstStyle>
          <a:p>
            <a:r>
              <a:rPr lang="zh-CN" altLang="en-US" dirty="0"/>
              <a:t>单击此处编辑母版标题样式</a:t>
            </a:r>
          </a:p>
        </p:txBody>
      </p:sp>
      <p:sp>
        <p:nvSpPr>
          <p:cNvPr id="3" name="副标题 2"/>
          <p:cNvSpPr>
            <a:spLocks noGrp="1"/>
          </p:cNvSpPr>
          <p:nvPr>
            <p:ph type="subTitle" idx="1"/>
            <p:custDataLst>
              <p:tags r:id="rId2"/>
            </p:custDataLst>
          </p:nvPr>
        </p:nvSpPr>
        <p:spPr>
          <a:xfrm>
            <a:off x="1198800" y="3560400"/>
            <a:ext cx="9799200" cy="1472400"/>
          </a:xfrm>
        </p:spPr>
        <p:txBody>
          <a:bodyPr lIns="90000" tIns="46800" rIns="90000" bIns="46800">
            <a:normAutofit/>
          </a:bodyPr>
          <a:lstStyle>
            <a:lvl1pPr marL="0" indent="0" algn="ctr">
              <a:lnSpc>
                <a:spcPct val="110000"/>
              </a:lnSpc>
              <a:buNone/>
              <a:defRPr sz="2400" spc="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单击此处编辑母版副标题样式</a:t>
            </a:r>
          </a:p>
        </p:txBody>
      </p:sp>
      <p:sp>
        <p:nvSpPr>
          <p:cNvPr id="16" name="日期占位符 15"/>
          <p:cNvSpPr>
            <a:spLocks noGrp="1"/>
          </p:cNvSpPr>
          <p:nvPr>
            <p:ph type="dt" sz="half" idx="10"/>
            <p:custDataLst>
              <p:tags r:id="rId3"/>
            </p:custDataLst>
          </p:nvPr>
        </p:nvSpPr>
        <p:spPr/>
        <p:txBody>
          <a:bodyPr/>
          <a:lstStyle/>
          <a:p>
            <a:fld id="{760FBDFE-C587-4B4C-A407-44438C67B59E}" type="datetimeFigureOut">
              <a:rPr lang="zh-CN" altLang="en-US" smtClean="0"/>
              <a:t>2025/9/26</a:t>
            </a:fld>
            <a:endParaRPr lang="zh-CN" altLang="en-US"/>
          </a:p>
        </p:txBody>
      </p:sp>
      <p:sp>
        <p:nvSpPr>
          <p:cNvPr id="17" name="页脚占位符 16"/>
          <p:cNvSpPr>
            <a:spLocks noGrp="1"/>
          </p:cNvSpPr>
          <p:nvPr>
            <p:ph type="ftr" sz="quarter" idx="11"/>
            <p:custDataLst>
              <p:tags r:id="rId4"/>
            </p:custDataLst>
          </p:nvPr>
        </p:nvSpPr>
        <p:spPr/>
        <p:txBody>
          <a:bodyPr/>
          <a:lstStyle/>
          <a:p>
            <a:endParaRPr lang="zh-CN" altLang="en-US" dirty="0"/>
          </a:p>
        </p:txBody>
      </p:sp>
      <p:sp>
        <p:nvSpPr>
          <p:cNvPr id="18" name="灯片编号占位符 17"/>
          <p:cNvSpPr>
            <a:spLocks noGrp="1"/>
          </p:cNvSpPr>
          <p:nvPr>
            <p:ph type="sldNum" sz="quarter" idx="12"/>
            <p:custDataLst>
              <p:tags r:id="rId5"/>
            </p:custDataLst>
          </p:nvPr>
        </p:nvSpPr>
        <p:spPr/>
        <p:txBody>
          <a:bodyPr/>
          <a:lstStyle/>
          <a:p>
            <a:fld id="{49AE70B2-8BF9-45C0-BB95-33D1B9D3A854}" type="slidenum">
              <a:rPr lang="zh-CN" altLang="en-US" smtClean="0"/>
              <a:t>‹#›</a:t>
            </a:fld>
            <a:endParaRPr lang="zh-CN"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08400" y="608400"/>
            <a:ext cx="10969200" cy="705600"/>
          </a:xfrm>
        </p:spPr>
        <p:txBody>
          <a:bodyPr vert="horz" lIns="90000" tIns="46800" rIns="90000" bIns="46800" rtlCol="0" anchor="ctr" anchorCtr="0">
            <a:normAutofit/>
          </a:bodyPr>
          <a:lstStyle/>
          <a:p>
            <a:pPr lvl="0"/>
            <a:r>
              <a:rPr lang="zh-CN" altLang="en-US"/>
              <a:t>单击此处编辑母版标题样式</a:t>
            </a:r>
          </a:p>
        </p:txBody>
      </p:sp>
      <p:sp>
        <p:nvSpPr>
          <p:cNvPr id="3" name="内容占位符 2"/>
          <p:cNvSpPr>
            <a:spLocks noGrp="1"/>
          </p:cNvSpPr>
          <p:nvPr>
            <p:ph idx="1"/>
            <p:custDataLst>
              <p:tags r:id="rId2"/>
            </p:custDataLst>
          </p:nvPr>
        </p:nvSpPr>
        <p:spPr>
          <a:xfrm>
            <a:off x="608400" y="1490400"/>
            <a:ext cx="10969200" cy="4759200"/>
          </a:xfrm>
        </p:spPr>
        <p:txBody>
          <a:bodyPr vert="horz" lIns="90000" tIns="46800" rIns="90000" bIns="4680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custDataLst>
              <p:tags r:id="rId3"/>
            </p:custDataLst>
          </p:nvPr>
        </p:nvSpPr>
        <p:spPr/>
        <p:txBody>
          <a:bodyPr/>
          <a:lstStyle/>
          <a:p>
            <a:fld id="{760FBDFE-C587-4B4C-A407-44438C67B59E}" type="datetimeFigureOut">
              <a:rPr lang="zh-CN" altLang="en-US" smtClean="0"/>
              <a:t>2025/9/26</a:t>
            </a:fld>
            <a:endParaRPr lang="zh-CN" altLang="en-US"/>
          </a:p>
        </p:txBody>
      </p:sp>
      <p:sp>
        <p:nvSpPr>
          <p:cNvPr id="5" name="页脚占位符 4"/>
          <p:cNvSpPr>
            <a:spLocks noGrp="1"/>
          </p:cNvSpPr>
          <p:nvPr>
            <p:ph type="ftr" sz="quarter" idx="11"/>
            <p:custDataLst>
              <p:tags r:id="rId4"/>
            </p:custDataLst>
          </p:nvPr>
        </p:nvSpPr>
        <p:spPr/>
        <p:txBody>
          <a:bodyPr/>
          <a:lstStyle/>
          <a:p>
            <a:endParaRPr lang="zh-CN" altLang="en-US"/>
          </a:p>
        </p:txBody>
      </p:sp>
      <p:sp>
        <p:nvSpPr>
          <p:cNvPr id="6" name="灯片编号占位符 5"/>
          <p:cNvSpPr>
            <a:spLocks noGrp="1"/>
          </p:cNvSpPr>
          <p:nvPr>
            <p:ph type="sldNum" sz="quarter" idx="12"/>
            <p:custDataLst>
              <p:tags r:id="rId5"/>
            </p:custDataLst>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hasCustomPrompt="1"/>
            <p:custDataLst>
              <p:tags r:id="rId1"/>
            </p:custDataLst>
          </p:nvPr>
        </p:nvSpPr>
        <p:spPr>
          <a:xfrm>
            <a:off x="1990800" y="3848400"/>
            <a:ext cx="7768800" cy="766800"/>
          </a:xfrm>
        </p:spPr>
        <p:txBody>
          <a:bodyPr lIns="90000" tIns="46800" rIns="90000" bIns="46800" anchor="b" anchorCtr="0">
            <a:normAutofit/>
          </a:bodyPr>
          <a:lstStyle>
            <a:lvl1pPr>
              <a:defRPr sz="4400"/>
            </a:lvl1pPr>
          </a:lstStyle>
          <a:p>
            <a:r>
              <a:rPr lang="zh-CN" altLang="en-US" dirty="0"/>
              <a:t>单击此处编辑标题</a:t>
            </a:r>
          </a:p>
        </p:txBody>
      </p:sp>
      <p:sp>
        <p:nvSpPr>
          <p:cNvPr id="3" name="文本占位符 2"/>
          <p:cNvSpPr>
            <a:spLocks noGrp="1"/>
          </p:cNvSpPr>
          <p:nvPr>
            <p:ph type="body" idx="1" hasCustomPrompt="1"/>
            <p:custDataLst>
              <p:tags r:id="rId2"/>
            </p:custDataLst>
          </p:nvPr>
        </p:nvSpPr>
        <p:spPr>
          <a:xfrm>
            <a:off x="1990800" y="4615200"/>
            <a:ext cx="7768800" cy="867600"/>
          </a:xfrm>
        </p:spPr>
        <p:txBody>
          <a:bodyPr lIns="90000" tIns="46800" rIns="90000" bIns="46800">
            <a:normAutofit/>
          </a:bodyPr>
          <a:lstStyle>
            <a:lvl1pPr marL="0" indent="0">
              <a:buNone/>
              <a:defRPr sz="1800">
                <a:solidFill>
                  <a:schemeClr val="tx1">
                    <a:lumMod val="65000"/>
                    <a:lumOff val="35000"/>
                  </a:schemeClr>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单击此处编辑文本</a:t>
            </a:r>
          </a:p>
        </p:txBody>
      </p:sp>
      <p:sp>
        <p:nvSpPr>
          <p:cNvPr id="4" name="日期占位符 3"/>
          <p:cNvSpPr>
            <a:spLocks noGrp="1"/>
          </p:cNvSpPr>
          <p:nvPr>
            <p:ph type="dt" sz="half" idx="10"/>
            <p:custDataLst>
              <p:tags r:id="rId3"/>
            </p:custDataLst>
          </p:nvPr>
        </p:nvSpPr>
        <p:spPr/>
        <p:txBody>
          <a:bodyPr/>
          <a:lstStyle/>
          <a:p>
            <a:fld id="{760FBDFE-C587-4B4C-A407-44438C67B59E}" type="datetimeFigureOut">
              <a:rPr lang="zh-CN" altLang="en-US" smtClean="0"/>
              <a:t>2025/9/26</a:t>
            </a:fld>
            <a:endParaRPr lang="zh-CN" altLang="en-US"/>
          </a:p>
        </p:txBody>
      </p:sp>
      <p:sp>
        <p:nvSpPr>
          <p:cNvPr id="5" name="页脚占位符 4"/>
          <p:cNvSpPr>
            <a:spLocks noGrp="1"/>
          </p:cNvSpPr>
          <p:nvPr>
            <p:ph type="ftr" sz="quarter" idx="11"/>
            <p:custDataLst>
              <p:tags r:id="rId4"/>
            </p:custDataLst>
          </p:nvPr>
        </p:nvSpPr>
        <p:spPr/>
        <p:txBody>
          <a:bodyPr/>
          <a:lstStyle/>
          <a:p>
            <a:endParaRPr lang="zh-CN" altLang="en-US"/>
          </a:p>
        </p:txBody>
      </p:sp>
      <p:sp>
        <p:nvSpPr>
          <p:cNvPr id="6" name="灯片编号占位符 5"/>
          <p:cNvSpPr>
            <a:spLocks noGrp="1"/>
          </p:cNvSpPr>
          <p:nvPr>
            <p:ph type="sldNum" sz="quarter" idx="12"/>
            <p:custDataLst>
              <p:tags r:id="rId5"/>
            </p:custDataLst>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08400" y="608400"/>
            <a:ext cx="10969200" cy="705600"/>
          </a:xfrm>
        </p:spPr>
        <p:txBody>
          <a:bodyPr vert="horz" lIns="90000" tIns="46800" rIns="90000" bIns="46800" rtlCol="0" anchor="ctr" anchorCtr="0">
            <a:normAutofit/>
          </a:bodyPr>
          <a:lstStyle/>
          <a:p>
            <a:pPr lvl="0"/>
            <a:r>
              <a:rPr lang="zh-CN" altLang="en-US"/>
              <a:t>单击此处编辑母版标题样式</a:t>
            </a:r>
          </a:p>
        </p:txBody>
      </p:sp>
      <p:sp>
        <p:nvSpPr>
          <p:cNvPr id="3" name="内容占位符 2"/>
          <p:cNvSpPr>
            <a:spLocks noGrp="1"/>
          </p:cNvSpPr>
          <p:nvPr>
            <p:ph sz="half" idx="1"/>
            <p:custDataLst>
              <p:tags r:id="rId2"/>
            </p:custDataLst>
          </p:nvPr>
        </p:nvSpPr>
        <p:spPr>
          <a:xfrm>
            <a:off x="608400" y="1501200"/>
            <a:ext cx="5176800" cy="4748400"/>
          </a:xfrm>
        </p:spPr>
        <p:txBody>
          <a:bodyPr vert="horz" lIns="90000" tIns="46800" rIns="90000" bIns="4680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custDataLst>
              <p:tags r:id="rId3"/>
            </p:custDataLst>
          </p:nvPr>
        </p:nvSpPr>
        <p:spPr>
          <a:xfrm>
            <a:off x="6411600" y="1501200"/>
            <a:ext cx="5176800" cy="4748400"/>
          </a:xfrm>
        </p:spPr>
        <p:txBody>
          <a:bodyPr lIns="90000" tIns="46800" rIns="90000" bIns="46800">
            <a:normAutofit/>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5" name="日期占位符 4"/>
          <p:cNvSpPr>
            <a:spLocks noGrp="1"/>
          </p:cNvSpPr>
          <p:nvPr>
            <p:ph type="dt" sz="half" idx="10"/>
            <p:custDataLst>
              <p:tags r:id="rId4"/>
            </p:custDataLst>
          </p:nvPr>
        </p:nvSpPr>
        <p:spPr/>
        <p:txBody>
          <a:bodyPr/>
          <a:lstStyle/>
          <a:p>
            <a:fld id="{760FBDFE-C587-4B4C-A407-44438C67B59E}" type="datetimeFigureOut">
              <a:rPr lang="zh-CN" altLang="en-US" smtClean="0"/>
              <a:t>2025/9/26</a:t>
            </a:fld>
            <a:endParaRPr lang="zh-CN" altLang="en-US"/>
          </a:p>
        </p:txBody>
      </p:sp>
      <p:sp>
        <p:nvSpPr>
          <p:cNvPr id="6" name="页脚占位符 5"/>
          <p:cNvSpPr>
            <a:spLocks noGrp="1"/>
          </p:cNvSpPr>
          <p:nvPr>
            <p:ph type="ftr" sz="quarter" idx="11"/>
            <p:custDataLst>
              <p:tags r:id="rId5"/>
            </p:custDataLst>
          </p:nvPr>
        </p:nvSpPr>
        <p:spPr/>
        <p:txBody>
          <a:bodyPr/>
          <a:lstStyle/>
          <a:p>
            <a:endParaRPr lang="zh-CN" altLang="en-US"/>
          </a:p>
        </p:txBody>
      </p:sp>
      <p:sp>
        <p:nvSpPr>
          <p:cNvPr id="7" name="灯片编号占位符 6"/>
          <p:cNvSpPr>
            <a:spLocks noGrp="1"/>
          </p:cNvSpPr>
          <p:nvPr>
            <p:ph type="sldNum" sz="quarter" idx="12"/>
            <p:custDataLst>
              <p:tags r:id="rId6"/>
            </p:custDataLst>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08400" y="608400"/>
            <a:ext cx="10969200" cy="705600"/>
          </a:xfrm>
        </p:spPr>
        <p:txBody>
          <a:bodyPr vert="horz" lIns="90000" tIns="46800" rIns="90000" bIns="46800" rtlCol="0" anchor="ctr" anchorCtr="0">
            <a:normAutofit/>
          </a:bodyPr>
          <a:lstStyle/>
          <a:p>
            <a:pPr lvl="0"/>
            <a:r>
              <a:rPr lang="zh-CN" altLang="en-US"/>
              <a:t>单击此处编辑母版标题样式</a:t>
            </a:r>
          </a:p>
        </p:txBody>
      </p:sp>
      <p:sp>
        <p:nvSpPr>
          <p:cNvPr id="3" name="文本占位符 2"/>
          <p:cNvSpPr>
            <a:spLocks noGrp="1"/>
          </p:cNvSpPr>
          <p:nvPr>
            <p:ph type="body" idx="1" hasCustomPrompt="1"/>
            <p:custDataLst>
              <p:tags r:id="rId2"/>
            </p:custDataLst>
          </p:nvPr>
        </p:nvSpPr>
        <p:spPr>
          <a:xfrm>
            <a:off x="608400" y="1429200"/>
            <a:ext cx="5342400" cy="381600"/>
          </a:xfrm>
        </p:spPr>
        <p:txBody>
          <a:bodyPr lIns="101600" tIns="38100" rIns="76200" bIns="3810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p>
        </p:txBody>
      </p:sp>
      <p:sp>
        <p:nvSpPr>
          <p:cNvPr id="4" name="内容占位符 3"/>
          <p:cNvSpPr>
            <a:spLocks noGrp="1"/>
          </p:cNvSpPr>
          <p:nvPr>
            <p:ph sz="half" idx="2"/>
            <p:custDataLst>
              <p:tags r:id="rId3"/>
            </p:custDataLst>
          </p:nvPr>
        </p:nvSpPr>
        <p:spPr>
          <a:xfrm>
            <a:off x="608400" y="1854000"/>
            <a:ext cx="5342400" cy="4395600"/>
          </a:xfrm>
        </p:spPr>
        <p:txBody>
          <a:bodyPr vert="horz" lIns="101600" tIns="0" rIns="82550" bIns="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hasCustomPrompt="1"/>
            <p:custDataLst>
              <p:tags r:id="rId4"/>
            </p:custDataLst>
          </p:nvPr>
        </p:nvSpPr>
        <p:spPr>
          <a:xfrm>
            <a:off x="6235750" y="1421729"/>
            <a:ext cx="5342400" cy="381600"/>
          </a:xfrm>
        </p:spPr>
        <p:txBody>
          <a:bodyPr vert="horz" lIns="101600" tIns="38100" rIns="76200" bIns="38100" rtlCol="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单击此处编辑文本</a:t>
            </a:r>
          </a:p>
        </p:txBody>
      </p:sp>
      <p:sp>
        <p:nvSpPr>
          <p:cNvPr id="6" name="内容占位符 5"/>
          <p:cNvSpPr>
            <a:spLocks noGrp="1"/>
          </p:cNvSpPr>
          <p:nvPr>
            <p:ph sz="quarter" idx="4"/>
            <p:custDataLst>
              <p:tags r:id="rId5"/>
            </p:custDataLst>
          </p:nvPr>
        </p:nvSpPr>
        <p:spPr>
          <a:xfrm>
            <a:off x="6235750" y="1854000"/>
            <a:ext cx="5342400" cy="4395600"/>
          </a:xfrm>
        </p:spPr>
        <p:txBody>
          <a:bodyPr vert="horz" lIns="101600" tIns="0" rIns="82550" bIns="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custDataLst>
              <p:tags r:id="rId6"/>
            </p:custDataLst>
          </p:nvPr>
        </p:nvSpPr>
        <p:spPr/>
        <p:txBody>
          <a:bodyPr/>
          <a:lstStyle/>
          <a:p>
            <a:fld id="{760FBDFE-C587-4B4C-A407-44438C67B59E}" type="datetimeFigureOut">
              <a:rPr lang="zh-CN" altLang="en-US" smtClean="0"/>
              <a:t>2025/9/26</a:t>
            </a:fld>
            <a:endParaRPr lang="zh-CN" altLang="en-US"/>
          </a:p>
        </p:txBody>
      </p:sp>
      <p:sp>
        <p:nvSpPr>
          <p:cNvPr id="8" name="页脚占位符 7"/>
          <p:cNvSpPr>
            <a:spLocks noGrp="1"/>
          </p:cNvSpPr>
          <p:nvPr>
            <p:ph type="ftr" sz="quarter" idx="11"/>
            <p:custDataLst>
              <p:tags r:id="rId7"/>
            </p:custDataLst>
          </p:nvPr>
        </p:nvSpPr>
        <p:spPr/>
        <p:txBody>
          <a:bodyPr/>
          <a:lstStyle/>
          <a:p>
            <a:endParaRPr lang="zh-CN" altLang="en-US"/>
          </a:p>
        </p:txBody>
      </p:sp>
      <p:sp>
        <p:nvSpPr>
          <p:cNvPr id="9" name="灯片编号占位符 8"/>
          <p:cNvSpPr>
            <a:spLocks noGrp="1"/>
          </p:cNvSpPr>
          <p:nvPr>
            <p:ph type="sldNum" sz="quarter" idx="12"/>
            <p:custDataLst>
              <p:tags r:id="rId8"/>
            </p:custDataLst>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08400" y="608400"/>
            <a:ext cx="10969200" cy="705600"/>
          </a:xfrm>
        </p:spPr>
        <p:txBody>
          <a:bodyPr vert="horz" lIns="90000" tIns="46800" rIns="90000" bIns="46800" rtlCol="0" anchor="ctr" anchorCtr="0">
            <a:normAutofit/>
          </a:bodyPr>
          <a:lstStyle/>
          <a:p>
            <a:pPr lvl="0"/>
            <a:r>
              <a:rPr lang="zh-CN" altLang="en-US"/>
              <a:t>单击此处编辑母版标题样式</a:t>
            </a:r>
          </a:p>
        </p:txBody>
      </p:sp>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t>2025/9/26</a:t>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1"/>
            </p:custDataLst>
          </p:nvPr>
        </p:nvSpPr>
        <p:spPr/>
        <p:txBody>
          <a:bodyPr/>
          <a:lstStyle/>
          <a:p>
            <a:fld id="{760FBDFE-C587-4B4C-A407-44438C67B59E}" type="datetimeFigureOut">
              <a:rPr lang="zh-CN" altLang="en-US" smtClean="0"/>
              <a:t>2025/9/26</a:t>
            </a:fld>
            <a:endParaRPr lang="zh-CN" altLang="en-US"/>
          </a:p>
        </p:txBody>
      </p:sp>
      <p:sp>
        <p:nvSpPr>
          <p:cNvPr id="3" name="页脚占位符 2"/>
          <p:cNvSpPr>
            <a:spLocks noGrp="1"/>
          </p:cNvSpPr>
          <p:nvPr>
            <p:ph type="ftr" sz="quarter" idx="11"/>
            <p:custDataLst>
              <p:tags r:id="rId2"/>
            </p:custDataLst>
          </p:nvPr>
        </p:nvSpPr>
        <p:spPr/>
        <p:txBody>
          <a:bodyPr/>
          <a:lstStyle/>
          <a:p>
            <a:endParaRPr lang="zh-CN" altLang="en-US"/>
          </a:p>
        </p:txBody>
      </p:sp>
      <p:sp>
        <p:nvSpPr>
          <p:cNvPr id="4" name="灯片编号占位符 3"/>
          <p:cNvSpPr>
            <a:spLocks noGrp="1"/>
          </p:cNvSpPr>
          <p:nvPr>
            <p:ph type="sldNum" sz="quarter" idx="12"/>
            <p:custDataLst>
              <p:tags r:id="rId3"/>
            </p:custDataLst>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3" name="图片占位符 2"/>
          <p:cNvSpPr>
            <a:spLocks noGrp="1"/>
          </p:cNvSpPr>
          <p:nvPr>
            <p:ph type="pic" idx="1"/>
            <p:custDataLst>
              <p:tags r:id="rId1"/>
            </p:custDataLst>
          </p:nvPr>
        </p:nvSpPr>
        <p:spPr>
          <a:xfrm>
            <a:off x="608400" y="1555200"/>
            <a:ext cx="5233077" cy="4608000"/>
          </a:xfrm>
        </p:spPr>
        <p:txBody>
          <a:bodyPr vert="horz" lIns="90000" tIns="46800" rIns="90000" bIns="46800" rtlCol="0">
            <a:normAutofit/>
          </a:bodyPr>
          <a:lstStyle>
            <a:lvl1pPr>
              <a:buNone/>
              <a:defRPr sz="1600"/>
            </a:lvl1pPr>
          </a:lstStyle>
          <a:p>
            <a:pPr lvl="0"/>
            <a:endParaRPr lang="zh-CN" altLang="en-US"/>
          </a:p>
        </p:txBody>
      </p:sp>
      <p:sp>
        <p:nvSpPr>
          <p:cNvPr id="4" name="文本占位符 3"/>
          <p:cNvSpPr>
            <a:spLocks noGrp="1"/>
          </p:cNvSpPr>
          <p:nvPr>
            <p:ph type="body" sz="half" idx="2"/>
            <p:custDataLst>
              <p:tags r:id="rId2"/>
            </p:custDataLst>
          </p:nvPr>
        </p:nvSpPr>
        <p:spPr>
          <a:xfrm>
            <a:off x="6350400" y="1555200"/>
            <a:ext cx="5227200" cy="4608000"/>
          </a:xfrm>
        </p:spPr>
        <p:txBody>
          <a:bodyPr vert="horz" lIns="90000" tIns="46800" rIns="90000" bIns="46800" rtlCol="0">
            <a:normAutofit/>
          </a:bodyPr>
          <a:lstStyle>
            <a:lvl1pPr>
              <a:buNone/>
              <a:defRPr sz="1600"/>
            </a:lvl1pPr>
          </a:lstStyle>
          <a:p>
            <a:pPr lvl="0"/>
            <a:r>
              <a:rPr lang="zh-CN" altLang="en-US"/>
              <a:t>单击此处编辑母版文本样式</a:t>
            </a:r>
          </a:p>
        </p:txBody>
      </p:sp>
      <p:sp>
        <p:nvSpPr>
          <p:cNvPr id="5" name="日期占位符 4"/>
          <p:cNvSpPr>
            <a:spLocks noGrp="1"/>
          </p:cNvSpPr>
          <p:nvPr>
            <p:ph type="dt" sz="half" idx="10"/>
            <p:custDataLst>
              <p:tags r:id="rId3"/>
            </p:custDataLst>
          </p:nvPr>
        </p:nvSpPr>
        <p:spPr/>
        <p:txBody>
          <a:bodyPr/>
          <a:lstStyle/>
          <a:p>
            <a:fld id="{9EFD9D74-47D9-4702-A33C-335B63B48DBF}" type="datetimeFigureOut">
              <a:rPr lang="zh-CN" altLang="en-US" smtClean="0"/>
              <a:t>2025/9/26</a:t>
            </a:fld>
            <a:endParaRPr lang="zh-CN" altLang="en-US" dirty="0"/>
          </a:p>
        </p:txBody>
      </p:sp>
      <p:sp>
        <p:nvSpPr>
          <p:cNvPr id="6" name="页脚占位符 5"/>
          <p:cNvSpPr>
            <a:spLocks noGrp="1"/>
          </p:cNvSpPr>
          <p:nvPr>
            <p:ph type="ftr" sz="quarter" idx="11"/>
            <p:custDataLst>
              <p:tags r:id="rId4"/>
            </p:custDataLst>
          </p:nvPr>
        </p:nvSpPr>
        <p:spPr/>
        <p:txBody>
          <a:bodyPr/>
          <a:lstStyle/>
          <a:p>
            <a:endParaRPr lang="zh-CN" altLang="en-US" dirty="0"/>
          </a:p>
        </p:txBody>
      </p:sp>
      <p:sp>
        <p:nvSpPr>
          <p:cNvPr id="7" name="灯片编号占位符 6"/>
          <p:cNvSpPr>
            <a:spLocks noGrp="1"/>
          </p:cNvSpPr>
          <p:nvPr>
            <p:ph type="sldNum" sz="quarter" idx="12"/>
            <p:custDataLst>
              <p:tags r:id="rId5"/>
            </p:custDataLst>
          </p:nvPr>
        </p:nvSpPr>
        <p:spPr/>
        <p:txBody>
          <a:bodyPr/>
          <a:lstStyle/>
          <a:p>
            <a:fld id="{FABC47A4-756D-490B-A52F-7D9E2C9FC05F}" type="slidenum">
              <a:rPr lang="zh-CN" altLang="en-US" smtClean="0"/>
              <a:t>‹#›</a:t>
            </a:fld>
            <a:endParaRPr lang="zh-CN" altLang="en-US"/>
          </a:p>
        </p:txBody>
      </p:sp>
      <p:sp>
        <p:nvSpPr>
          <p:cNvPr id="9" name="标题 8"/>
          <p:cNvSpPr>
            <a:spLocks noGrp="1"/>
          </p:cNvSpPr>
          <p:nvPr>
            <p:ph type="title"/>
            <p:custDataLst>
              <p:tags r:id="rId6"/>
            </p:custDataLst>
          </p:nvPr>
        </p:nvSpPr>
        <p:spPr/>
        <p:txBody>
          <a:bodyPr/>
          <a:lstStyle/>
          <a:p>
            <a:r>
              <a:rPr lang="zh-CN" altLang="en-US"/>
              <a:t>单击此处编辑母版标题样式</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hasCustomPrompt="1"/>
            <p:custDataLst>
              <p:tags r:id="rId1"/>
            </p:custDataLst>
          </p:nvPr>
        </p:nvSpPr>
        <p:spPr>
          <a:xfrm>
            <a:off x="10234800" y="914400"/>
            <a:ext cx="1044000" cy="5029200"/>
          </a:xfrm>
        </p:spPr>
        <p:txBody>
          <a:bodyPr vert="eaVert" lIns="90000" tIns="46800" rIns="90000" bIns="46800" rtlCol="0" anchor="ctr" anchorCtr="0">
            <a:normAutofit/>
          </a:bodyPr>
          <a:lstStyle>
            <a:lvl1pPr>
              <a:buNone/>
              <a:defRPr sz="2800"/>
            </a:lvl1pPr>
          </a:lstStyle>
          <a:p>
            <a:pPr lvl="0"/>
            <a:r>
              <a:rPr lang="zh-CN" altLang="en-US"/>
              <a:t>单击此处编辑标题</a:t>
            </a:r>
          </a:p>
        </p:txBody>
      </p:sp>
      <p:sp>
        <p:nvSpPr>
          <p:cNvPr id="3" name="竖排文字占位符 2"/>
          <p:cNvSpPr>
            <a:spLocks noGrp="1"/>
          </p:cNvSpPr>
          <p:nvPr>
            <p:ph type="body" orient="vert" idx="1"/>
            <p:custDataLst>
              <p:tags r:id="rId2"/>
            </p:custDataLst>
          </p:nvPr>
        </p:nvSpPr>
        <p:spPr>
          <a:xfrm>
            <a:off x="914400" y="914400"/>
            <a:ext cx="9169200" cy="5029200"/>
          </a:xfrm>
        </p:spPr>
        <p:txBody>
          <a:bodyPr vert="eaVert" lIns="46800" tIns="46800" rIns="46800" bIns="46800"/>
          <a:lstStyle>
            <a:lvl1pPr marL="228600" indent="-228600">
              <a:spcAft>
                <a:spcPts val="1000"/>
              </a:spcAft>
              <a:defRPr spc="300"/>
            </a:lvl1pPr>
            <a:lvl2pPr marL="685800" indent="-228600">
              <a:defRPr spc="300"/>
            </a:lvl2pPr>
            <a:lvl3pPr marL="1143000" indent="-228600">
              <a:defRPr spc="300"/>
            </a:lvl3pPr>
            <a:lvl4pPr marL="1600200" indent="-228600">
              <a:defRPr spc="300"/>
            </a:lvl4pPr>
            <a:lvl5pPr marL="2057400" indent="-228600">
              <a:defRPr spc="300"/>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10"/>
            <p:custDataLst>
              <p:tags r:id="rId3"/>
            </p:custDataLst>
          </p:nvPr>
        </p:nvSpPr>
        <p:spPr/>
        <p:txBody>
          <a:bodyPr/>
          <a:lstStyle/>
          <a:p>
            <a:fld id="{760FBDFE-C587-4B4C-A407-44438C67B59E}" type="datetimeFigureOut">
              <a:rPr lang="zh-CN" altLang="en-US" smtClean="0"/>
              <a:t>2025/9/26</a:t>
            </a:fld>
            <a:endParaRPr lang="zh-CN" altLang="en-US"/>
          </a:p>
        </p:txBody>
      </p:sp>
      <p:sp>
        <p:nvSpPr>
          <p:cNvPr id="5" name="页脚占位符 4"/>
          <p:cNvSpPr>
            <a:spLocks noGrp="1"/>
          </p:cNvSpPr>
          <p:nvPr>
            <p:ph type="ftr" sz="quarter" idx="11"/>
            <p:custDataLst>
              <p:tags r:id="rId4"/>
            </p:custDataLst>
          </p:nvPr>
        </p:nvSpPr>
        <p:spPr/>
        <p:txBody>
          <a:bodyPr/>
          <a:lstStyle/>
          <a:p>
            <a:endParaRPr lang="zh-CN" altLang="en-US"/>
          </a:p>
        </p:txBody>
      </p:sp>
      <p:sp>
        <p:nvSpPr>
          <p:cNvPr id="6" name="灯片编号占位符 5"/>
          <p:cNvSpPr>
            <a:spLocks noGrp="1"/>
          </p:cNvSpPr>
          <p:nvPr>
            <p:ph type="sldNum" sz="quarter" idx="12"/>
            <p:custDataLst>
              <p:tags r:id="rId5"/>
            </p:custDataLst>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1"/>
            </p:custDataLst>
          </p:nvPr>
        </p:nvSpPr>
        <p:spPr/>
        <p:txBody>
          <a:bodyPr/>
          <a:lstStyle/>
          <a:p>
            <a:fld id="{760FBDFE-C587-4B4C-A407-44438C67B59E}" type="datetimeFigureOut">
              <a:rPr lang="zh-CN" altLang="en-US" smtClean="0"/>
              <a:t>2025/9/26</a:t>
            </a:fld>
            <a:endParaRPr lang="zh-CN" altLang="en-US"/>
          </a:p>
        </p:txBody>
      </p:sp>
      <p:sp>
        <p:nvSpPr>
          <p:cNvPr id="4" name="页脚占位符 3"/>
          <p:cNvSpPr>
            <a:spLocks noGrp="1"/>
          </p:cNvSpPr>
          <p:nvPr>
            <p:ph type="ftr" sz="quarter" idx="11"/>
            <p:custDataLst>
              <p:tags r:id="rId2"/>
            </p:custDataLst>
          </p:nvPr>
        </p:nvSpPr>
        <p:spPr/>
        <p:txBody>
          <a:bodyPr/>
          <a:lstStyle/>
          <a:p>
            <a:endParaRPr lang="zh-CN" altLang="en-US"/>
          </a:p>
        </p:txBody>
      </p:sp>
      <p:sp>
        <p:nvSpPr>
          <p:cNvPr id="5" name="灯片编号占位符 4"/>
          <p:cNvSpPr>
            <a:spLocks noGrp="1"/>
          </p:cNvSpPr>
          <p:nvPr>
            <p:ph type="sldNum" sz="quarter" idx="12"/>
            <p:custDataLst>
              <p:tags r:id="rId3"/>
            </p:custDataLst>
          </p:nvPr>
        </p:nvSpPr>
        <p:spPr/>
        <p:txBody>
          <a:bodyPr/>
          <a:lstStyle/>
          <a:p>
            <a:fld id="{49AE70B2-8BF9-45C0-BB95-33D1B9D3A854}" type="slidenum">
              <a:rPr lang="zh-CN" altLang="en-US" smtClean="0"/>
              <a:t>‹#›</a:t>
            </a:fld>
            <a:endParaRPr lang="zh-CN" altLang="en-US"/>
          </a:p>
        </p:txBody>
      </p:sp>
      <p:sp>
        <p:nvSpPr>
          <p:cNvPr id="7" name="内容占位符 6"/>
          <p:cNvSpPr>
            <a:spLocks noGrp="1"/>
          </p:cNvSpPr>
          <p:nvPr>
            <p:ph sz="quarter" idx="13"/>
            <p:custDataLst>
              <p:tags r:id="rId4"/>
            </p:custDataLst>
          </p:nvPr>
        </p:nvSpPr>
        <p:spPr>
          <a:xfrm>
            <a:off x="608400" y="774000"/>
            <a:ext cx="10972800" cy="5482800"/>
          </a:xfrm>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1"/>
            </p:custDataLst>
          </p:nvPr>
        </p:nvSpPr>
        <p:spPr/>
        <p:txBody>
          <a:bodyPr/>
          <a:lstStyle/>
          <a:p>
            <a:fld id="{760FBDFE-C587-4B4C-A407-44438C67B59E}" type="datetimeFigureOut">
              <a:rPr lang="zh-CN" altLang="en-US" smtClean="0"/>
              <a:t>2025/9/26</a:t>
            </a:fld>
            <a:endParaRPr lang="zh-CN" altLang="en-US"/>
          </a:p>
        </p:txBody>
      </p:sp>
      <p:sp>
        <p:nvSpPr>
          <p:cNvPr id="4" name="页脚占位符 3"/>
          <p:cNvSpPr>
            <a:spLocks noGrp="1"/>
          </p:cNvSpPr>
          <p:nvPr>
            <p:ph type="ftr" sz="quarter" idx="11"/>
            <p:custDataLst>
              <p:tags r:id="rId2"/>
            </p:custDataLst>
          </p:nvPr>
        </p:nvSpPr>
        <p:spPr/>
        <p:txBody>
          <a:bodyPr/>
          <a:lstStyle/>
          <a:p>
            <a:endParaRPr lang="zh-CN" altLang="en-US"/>
          </a:p>
        </p:txBody>
      </p:sp>
      <p:sp>
        <p:nvSpPr>
          <p:cNvPr id="5" name="灯片编号占位符 4"/>
          <p:cNvSpPr>
            <a:spLocks noGrp="1"/>
          </p:cNvSpPr>
          <p:nvPr>
            <p:ph type="sldNum" sz="quarter" idx="12"/>
            <p:custDataLst>
              <p:tags r:id="rId3"/>
            </p:custDataLst>
          </p:nvPr>
        </p:nvSpPr>
        <p:spPr/>
        <p:txBody>
          <a:bodyPr/>
          <a:lstStyle/>
          <a:p>
            <a:fld id="{49AE70B2-8BF9-45C0-BB95-33D1B9D3A854}" type="slidenum">
              <a:rPr lang="zh-CN" altLang="en-US" smtClean="0"/>
              <a:t>‹#›</a:t>
            </a:fld>
            <a:endParaRPr lang="zh-CN" altLang="en-US"/>
          </a:p>
        </p:txBody>
      </p:sp>
      <p:sp>
        <p:nvSpPr>
          <p:cNvPr id="2" name="标题 1"/>
          <p:cNvSpPr>
            <a:spLocks noGrp="1"/>
          </p:cNvSpPr>
          <p:nvPr>
            <p:ph type="title" hasCustomPrompt="1"/>
            <p:custDataLst>
              <p:tags r:id="rId4"/>
            </p:custDataLst>
          </p:nvPr>
        </p:nvSpPr>
        <p:spPr>
          <a:xfrm>
            <a:off x="1198800" y="2484000"/>
            <a:ext cx="9799200" cy="1018800"/>
          </a:xfrm>
        </p:spPr>
        <p:txBody>
          <a:bodyPr vert="horz" lIns="90000" tIns="46800" rIns="90000" bIns="46800" rtlCol="0" anchor="t" anchorCtr="0">
            <a:normAutofit/>
          </a:bodyPr>
          <a:lstStyle>
            <a:lvl1pPr algn="ctr">
              <a:defRPr sz="6000"/>
            </a:lvl1pPr>
          </a:lstStyle>
          <a:p>
            <a:pPr lvl="0"/>
            <a:r>
              <a:rPr lang="zh-CN" altLang="en-US"/>
              <a:t>单击此处编辑标题</a:t>
            </a:r>
          </a:p>
        </p:txBody>
      </p:sp>
      <p:sp>
        <p:nvSpPr>
          <p:cNvPr id="7" name="文本占位符 6"/>
          <p:cNvSpPr>
            <a:spLocks noGrp="1"/>
          </p:cNvSpPr>
          <p:nvPr>
            <p:ph type="body" sz="quarter" idx="13"/>
            <p:custDataLst>
              <p:tags r:id="rId5"/>
            </p:custDataLst>
          </p:nvPr>
        </p:nvSpPr>
        <p:spPr>
          <a:xfrm>
            <a:off x="1198800" y="3560400"/>
            <a:ext cx="9799200" cy="471600"/>
          </a:xfrm>
        </p:spPr>
        <p:txBody>
          <a:bodyPr lIns="90000" tIns="46800" rIns="90000" bIns="46800">
            <a:normAutofit/>
          </a:bodyPr>
          <a:lstStyle>
            <a:lvl1pPr algn="ctr">
              <a:lnSpc>
                <a:spcPct val="110000"/>
              </a:lnSpc>
              <a:buNone/>
              <a:defRPr sz="2400" spc="200"/>
            </a:lvl1pPr>
          </a:lstStyle>
          <a:p>
            <a:pPr lvl="0"/>
            <a:r>
              <a:rPr lang="zh-CN" altLang="en-US" dirty="0"/>
              <a:t>单击此处编辑母版文本样式</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1_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绪论2">
    <p:spTree>
      <p:nvGrpSpPr>
        <p:cNvPr id="1" name=""/>
        <p:cNvGrpSpPr/>
        <p:nvPr/>
      </p:nvGrpSpPr>
      <p:grpSpPr>
        <a:xfrm>
          <a:off x="0" y="0"/>
          <a:ext cx="0" cy="0"/>
          <a:chOff x="0" y="0"/>
          <a:chExt cx="0" cy="0"/>
        </a:xfrm>
      </p:grpSpPr>
      <p:sp>
        <p:nvSpPr>
          <p:cNvPr id="7" name="矩形 6"/>
          <p:cNvSpPr/>
          <p:nvPr userDrawn="1"/>
        </p:nvSpPr>
        <p:spPr>
          <a:xfrm>
            <a:off x="0" y="0"/>
            <a:ext cx="169168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3" name="直接连接符 12"/>
          <p:cNvCxnSpPr/>
          <p:nvPr userDrawn="1"/>
        </p:nvCxnSpPr>
        <p:spPr>
          <a:xfrm>
            <a:off x="1907704" y="1268760"/>
            <a:ext cx="8312061"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6" name="五边形 15"/>
          <p:cNvSpPr/>
          <p:nvPr userDrawn="1"/>
        </p:nvSpPr>
        <p:spPr>
          <a:xfrm flipH="1">
            <a:off x="11211743" y="5950072"/>
            <a:ext cx="986607" cy="504056"/>
          </a:xfrm>
          <a:prstGeom prst="homePlate">
            <a:avLst/>
          </a:prstGeom>
          <a:solidFill>
            <a:schemeClr val="bg1">
              <a:lumMod val="50000"/>
            </a:schemeClr>
          </a:solidFill>
          <a:ln w="25400" cap="flat" cmpd="sng" algn="ctr">
            <a:noFill/>
            <a:prstDash val="solid"/>
          </a:ln>
          <a:effectLst>
            <a:outerShdw blurRad="50800" dist="38100" dir="5400000" algn="t" rotWithShape="0">
              <a:prstClr val="black">
                <a:alpha val="40000"/>
              </a:prstClr>
            </a:outerShdw>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fld id="{170C0C04-E408-48A9-82A4-3716296300DE}" type="slidenum">
              <a:rPr lang="zh-CN" altLang="en-US" sz="180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a:t>
            </a:fld>
            <a:endParaRPr lang="zh-CN" altLang="en-US" kern="0" dirty="0">
              <a:solidFill>
                <a:sysClr val="window" lastClr="FFFFFF"/>
              </a:solidFill>
              <a:latin typeface="Calibri" panose="020F0502020204030204"/>
              <a:ea typeface="宋体" panose="02010600030101010101" pitchFamily="2" charset="-122"/>
            </a:endParaRPr>
          </a:p>
        </p:txBody>
      </p:sp>
      <p:graphicFrame>
        <p:nvGraphicFramePr>
          <p:cNvPr id="31" name="表格 30"/>
          <p:cNvGraphicFramePr>
            <a:graphicFrameLocks noGrp="1"/>
          </p:cNvGraphicFramePr>
          <p:nvPr userDrawn="1"/>
        </p:nvGraphicFramePr>
        <p:xfrm>
          <a:off x="0" y="1268760"/>
          <a:ext cx="1691680" cy="3960000"/>
        </p:xfrm>
        <a:graphic>
          <a:graphicData uri="http://schemas.openxmlformats.org/drawingml/2006/table">
            <a:tbl>
              <a:tblPr>
                <a:tableStyleId>{2D5ABB26-0587-4C30-8999-92F81FD0307C}</a:tableStyleId>
              </a:tblPr>
              <a:tblGrid>
                <a:gridCol w="1691680">
                  <a:extLst>
                    <a:ext uri="{9D8B030D-6E8A-4147-A177-3AD203B41FA5}">
                      <a16:colId xmlns:a16="http://schemas.microsoft.com/office/drawing/2014/main" val="20000"/>
                    </a:ext>
                  </a:extLst>
                </a:gridCol>
              </a:tblGrid>
              <a:tr h="792000">
                <a:tc>
                  <a:txBody>
                    <a:bodyPr/>
                    <a:lstStyle/>
                    <a:p>
                      <a:pPr algn="ctr"/>
                      <a:endParaRPr lang="zh-CN" altLang="en-US"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0000"/>
                  </a:ext>
                </a:extLst>
              </a:tr>
              <a:tr h="792000">
                <a:tc>
                  <a:txBody>
                    <a:bodyPr/>
                    <a:lstStyle/>
                    <a:p>
                      <a:pPr algn="ctr"/>
                      <a:r>
                        <a:rPr lang="zh-CN" altLang="en-US" sz="1600" dirty="0">
                          <a:solidFill>
                            <a:schemeClr val="tx1"/>
                          </a:solidFill>
                          <a:latin typeface="微软雅黑" panose="020B0503020204020204" charset="-122"/>
                          <a:ea typeface="微软雅黑" panose="020B0503020204020204" charset="-122"/>
                        </a:rPr>
                        <a:t>研究方法与思路</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0001"/>
                  </a:ext>
                </a:extLst>
              </a:tr>
              <a:tr h="792000">
                <a:tc>
                  <a:txBody>
                    <a:bodyPr/>
                    <a:lstStyle/>
                    <a:p>
                      <a:pPr algn="ctr"/>
                      <a:r>
                        <a:rPr lang="zh-CN" altLang="en-US" sz="1600" dirty="0">
                          <a:solidFill>
                            <a:schemeClr val="tx1"/>
                          </a:solidFill>
                          <a:latin typeface="微软雅黑" panose="020B0503020204020204" charset="-122"/>
                          <a:ea typeface="微软雅黑" panose="020B0503020204020204" charset="-122"/>
                        </a:rPr>
                        <a:t>关键技术与难点</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0002"/>
                  </a:ext>
                </a:extLst>
              </a:tr>
              <a:tr h="792000">
                <a:tc>
                  <a:txBody>
                    <a:bodyPr/>
                    <a:lstStyle/>
                    <a:p>
                      <a:pPr algn="ctr"/>
                      <a:r>
                        <a:rPr lang="zh-CN" altLang="en-US" sz="1600" dirty="0">
                          <a:solidFill>
                            <a:schemeClr val="tx1"/>
                          </a:solidFill>
                          <a:latin typeface="微软雅黑" panose="020B0503020204020204" charset="-122"/>
                          <a:ea typeface="微软雅黑" panose="020B0503020204020204" charset="-122"/>
                        </a:rPr>
                        <a:t>研究成果与应用</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0003"/>
                  </a:ext>
                </a:extLst>
              </a:tr>
              <a:tr h="792000">
                <a:tc>
                  <a:txBody>
                    <a:bodyPr/>
                    <a:lstStyle/>
                    <a:p>
                      <a:pPr algn="ctr"/>
                      <a:r>
                        <a:rPr lang="zh-CN" altLang="en-US" sz="1600" dirty="0">
                          <a:solidFill>
                            <a:schemeClr val="tx1"/>
                          </a:solidFill>
                          <a:latin typeface="微软雅黑" panose="020B0503020204020204" charset="-122"/>
                          <a:ea typeface="微软雅黑" panose="020B0503020204020204" charset="-122"/>
                        </a:rPr>
                        <a:t>论文总结</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grpSp>
        <p:nvGrpSpPr>
          <p:cNvPr id="32" name="组合 31"/>
          <p:cNvGrpSpPr/>
          <p:nvPr userDrawn="1"/>
        </p:nvGrpSpPr>
        <p:grpSpPr>
          <a:xfrm>
            <a:off x="0" y="1272662"/>
            <a:ext cx="1691680" cy="788186"/>
            <a:chOff x="0" y="1272662"/>
            <a:chExt cx="1691680" cy="788186"/>
          </a:xfrm>
        </p:grpSpPr>
        <p:sp>
          <p:nvSpPr>
            <p:cNvPr id="33" name="矩形 32"/>
            <p:cNvSpPr/>
            <p:nvPr userDrawn="1"/>
          </p:nvSpPr>
          <p:spPr>
            <a:xfrm>
              <a:off x="0" y="1272662"/>
              <a:ext cx="1691680" cy="78818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dirty="0">
                  <a:latin typeface="微软雅黑" panose="020B0503020204020204" charset="-122"/>
                  <a:ea typeface="微软雅黑" panose="020B0503020204020204" charset="-122"/>
                </a:rPr>
                <a:t>绪论</a:t>
              </a:r>
            </a:p>
          </p:txBody>
        </p:sp>
        <p:sp>
          <p:nvSpPr>
            <p:cNvPr id="34" name="等腰三角形 33"/>
            <p:cNvSpPr/>
            <p:nvPr userDrawn="1"/>
          </p:nvSpPr>
          <p:spPr>
            <a:xfrm rot="16200000">
              <a:off x="1547664" y="1594748"/>
              <a:ext cx="144016" cy="144016"/>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15" name="图片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17009" y="183653"/>
            <a:ext cx="950880" cy="950880"/>
          </a:xfrm>
          <a:prstGeom prst="rect">
            <a:avLst/>
          </a:prstGeom>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界定与表征">
    <p:spTree>
      <p:nvGrpSpPr>
        <p:cNvPr id="1" name=""/>
        <p:cNvGrpSpPr/>
        <p:nvPr/>
      </p:nvGrpSpPr>
      <p:grpSpPr>
        <a:xfrm>
          <a:off x="0" y="0"/>
          <a:ext cx="0" cy="0"/>
          <a:chOff x="0" y="0"/>
          <a:chExt cx="0" cy="0"/>
        </a:xfrm>
      </p:grpSpPr>
      <p:sp>
        <p:nvSpPr>
          <p:cNvPr id="24" name="矩形 23"/>
          <p:cNvSpPr/>
          <p:nvPr userDrawn="1"/>
        </p:nvSpPr>
        <p:spPr>
          <a:xfrm>
            <a:off x="0" y="0"/>
            <a:ext cx="169168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0" name="直接连接符 29"/>
          <p:cNvCxnSpPr/>
          <p:nvPr userDrawn="1"/>
        </p:nvCxnSpPr>
        <p:spPr>
          <a:xfrm>
            <a:off x="1907704" y="1268760"/>
            <a:ext cx="8312061"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9" name="五边形 8"/>
          <p:cNvSpPr/>
          <p:nvPr userDrawn="1"/>
        </p:nvSpPr>
        <p:spPr>
          <a:xfrm flipH="1">
            <a:off x="11211743" y="5950072"/>
            <a:ext cx="986607" cy="504056"/>
          </a:xfrm>
          <a:prstGeom prst="homePlate">
            <a:avLst/>
          </a:prstGeom>
          <a:solidFill>
            <a:schemeClr val="bg1">
              <a:lumMod val="50000"/>
            </a:schemeClr>
          </a:solidFill>
          <a:ln w="25400" cap="flat" cmpd="sng" algn="ctr">
            <a:noFill/>
            <a:prstDash val="solid"/>
          </a:ln>
          <a:effectLst>
            <a:outerShdw blurRad="50800" dist="38100" dir="5400000" algn="t" rotWithShape="0">
              <a:prstClr val="black">
                <a:alpha val="40000"/>
              </a:prstClr>
            </a:outerShdw>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fld id="{170C0C04-E408-48A9-82A4-3716296300DE}" type="slidenum">
              <a:rPr lang="zh-CN" altLang="en-US" sz="180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a:t>
            </a:fld>
            <a:endParaRPr lang="zh-CN" altLang="en-US" kern="0" dirty="0">
              <a:solidFill>
                <a:sysClr val="window" lastClr="FFFFFF"/>
              </a:solidFill>
              <a:latin typeface="Calibri" panose="020F0502020204030204"/>
              <a:ea typeface="宋体" panose="02010600030101010101" pitchFamily="2" charset="-122"/>
            </a:endParaRPr>
          </a:p>
        </p:txBody>
      </p:sp>
      <p:graphicFrame>
        <p:nvGraphicFramePr>
          <p:cNvPr id="16" name="表格 15"/>
          <p:cNvGraphicFramePr>
            <a:graphicFrameLocks noGrp="1"/>
          </p:cNvGraphicFramePr>
          <p:nvPr userDrawn="1"/>
        </p:nvGraphicFramePr>
        <p:xfrm>
          <a:off x="0" y="1268760"/>
          <a:ext cx="1691680" cy="3999296"/>
        </p:xfrm>
        <a:graphic>
          <a:graphicData uri="http://schemas.openxmlformats.org/drawingml/2006/table">
            <a:tbl>
              <a:tblPr>
                <a:tableStyleId>{2D5ABB26-0587-4C30-8999-92F81FD0307C}</a:tableStyleId>
              </a:tblPr>
              <a:tblGrid>
                <a:gridCol w="1691680">
                  <a:extLst>
                    <a:ext uri="{9D8B030D-6E8A-4147-A177-3AD203B41FA5}">
                      <a16:colId xmlns:a16="http://schemas.microsoft.com/office/drawing/2014/main" val="20000"/>
                    </a:ext>
                  </a:extLst>
                </a:gridCol>
              </a:tblGrid>
              <a:tr h="792000">
                <a:tc>
                  <a:txBody>
                    <a:bodyPr/>
                    <a:lstStyle/>
                    <a:p>
                      <a:pPr algn="ctr"/>
                      <a:endParaRPr lang="zh-CN" altLang="en-US"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0000"/>
                  </a:ext>
                </a:extLst>
              </a:tr>
              <a:tr h="831296">
                <a:tc>
                  <a:txBody>
                    <a:bodyPr/>
                    <a:lstStyle/>
                    <a:p>
                      <a:pPr algn="ctr"/>
                      <a:endParaRPr lang="zh-CN" altLang="en-US" sz="1600" dirty="0">
                        <a:solidFill>
                          <a:schemeClr val="tx1">
                            <a:lumMod val="65000"/>
                            <a:lumOff val="35000"/>
                          </a:schemeClr>
                        </a:solidFill>
                        <a:latin typeface="微软雅黑" panose="020B0503020204020204" charset="-122"/>
                        <a:ea typeface="微软雅黑" panose="020B0503020204020204" charset="-122"/>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0001"/>
                  </a:ext>
                </a:extLst>
              </a:tr>
              <a:tr h="792000">
                <a:tc>
                  <a:txBody>
                    <a:bodyPr/>
                    <a:lstStyle/>
                    <a:p>
                      <a:pPr algn="ctr"/>
                      <a:r>
                        <a:rPr lang="zh-CN" altLang="en-US" sz="1600" dirty="0">
                          <a:solidFill>
                            <a:schemeClr val="tx1"/>
                          </a:solidFill>
                          <a:latin typeface="微软雅黑" panose="020B0503020204020204" charset="-122"/>
                          <a:ea typeface="微软雅黑" panose="020B0503020204020204" charset="-122"/>
                        </a:rPr>
                        <a:t>关键技术与难点</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0002"/>
                  </a:ext>
                </a:extLst>
              </a:tr>
              <a:tr h="792000">
                <a:tc>
                  <a:txBody>
                    <a:bodyPr/>
                    <a:lstStyle/>
                    <a:p>
                      <a:pPr algn="ctr"/>
                      <a:r>
                        <a:rPr lang="zh-CN" altLang="en-US" sz="1600" dirty="0">
                          <a:solidFill>
                            <a:schemeClr val="tx1"/>
                          </a:solidFill>
                          <a:latin typeface="微软雅黑" panose="020B0503020204020204" charset="-122"/>
                          <a:ea typeface="微软雅黑" panose="020B0503020204020204" charset="-122"/>
                        </a:rPr>
                        <a:t>研究成果与应用</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0003"/>
                  </a:ext>
                </a:extLst>
              </a:tr>
              <a:tr h="792000">
                <a:tc>
                  <a:txBody>
                    <a:bodyPr/>
                    <a:lstStyle/>
                    <a:p>
                      <a:pPr algn="ctr"/>
                      <a:r>
                        <a:rPr lang="zh-CN" altLang="en-US" sz="1600" dirty="0">
                          <a:solidFill>
                            <a:schemeClr val="tx1"/>
                          </a:solidFill>
                          <a:latin typeface="微软雅黑" panose="020B0503020204020204" charset="-122"/>
                          <a:ea typeface="微软雅黑" panose="020B0503020204020204" charset="-122"/>
                        </a:rPr>
                        <a:t>论文总结</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grpSp>
        <p:nvGrpSpPr>
          <p:cNvPr id="17" name="组合 16"/>
          <p:cNvGrpSpPr/>
          <p:nvPr userDrawn="1"/>
        </p:nvGrpSpPr>
        <p:grpSpPr>
          <a:xfrm>
            <a:off x="0" y="1272662"/>
            <a:ext cx="1691680" cy="788186"/>
            <a:chOff x="0" y="1272662"/>
            <a:chExt cx="1691680" cy="788186"/>
          </a:xfrm>
        </p:grpSpPr>
        <p:sp>
          <p:nvSpPr>
            <p:cNvPr id="18" name="矩形 17"/>
            <p:cNvSpPr/>
            <p:nvPr userDrawn="1"/>
          </p:nvSpPr>
          <p:spPr>
            <a:xfrm>
              <a:off x="0" y="1272662"/>
              <a:ext cx="1691680" cy="78818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tx1"/>
                  </a:solidFill>
                  <a:latin typeface="微软雅黑" panose="020B0503020204020204" charset="-122"/>
                  <a:ea typeface="微软雅黑" panose="020B0503020204020204" charset="-122"/>
                </a:rPr>
                <a:t>绪论</a:t>
              </a:r>
            </a:p>
          </p:txBody>
        </p:sp>
        <p:sp>
          <p:nvSpPr>
            <p:cNvPr id="19" name="等腰三角形 18"/>
            <p:cNvSpPr/>
            <p:nvPr userDrawn="1"/>
          </p:nvSpPr>
          <p:spPr>
            <a:xfrm rot="16200000">
              <a:off x="1547664" y="1594748"/>
              <a:ext cx="144016" cy="144016"/>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7" name="组合 26"/>
          <p:cNvGrpSpPr/>
          <p:nvPr userDrawn="1"/>
        </p:nvGrpSpPr>
        <p:grpSpPr>
          <a:xfrm>
            <a:off x="3668" y="2079006"/>
            <a:ext cx="1691680" cy="788186"/>
            <a:chOff x="0" y="1272662"/>
            <a:chExt cx="1691680" cy="788186"/>
          </a:xfrm>
          <a:solidFill>
            <a:srgbClr val="0070C0"/>
          </a:solidFill>
        </p:grpSpPr>
        <p:sp>
          <p:nvSpPr>
            <p:cNvPr id="28" name="矩形 27"/>
            <p:cNvSpPr/>
            <p:nvPr userDrawn="1"/>
          </p:nvSpPr>
          <p:spPr>
            <a:xfrm>
              <a:off x="0" y="1272662"/>
              <a:ext cx="1691680" cy="78818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latin typeface="微软雅黑" panose="020B0503020204020204" charset="-122"/>
                  <a:ea typeface="微软雅黑" panose="020B0503020204020204" charset="-122"/>
                </a:rPr>
                <a:t>研究方法与思路</a:t>
              </a:r>
            </a:p>
          </p:txBody>
        </p:sp>
        <p:sp>
          <p:nvSpPr>
            <p:cNvPr id="29" name="等腰三角形 28"/>
            <p:cNvSpPr/>
            <p:nvPr userDrawn="1"/>
          </p:nvSpPr>
          <p:spPr>
            <a:xfrm rot="16200000">
              <a:off x="1547664" y="1594748"/>
              <a:ext cx="144016" cy="144016"/>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15" name="图片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17009" y="183653"/>
            <a:ext cx="950880" cy="950880"/>
          </a:xfrm>
          <a:prstGeom prst="rect">
            <a:avLst/>
          </a:prstGeom>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合理交通结构">
    <p:spTree>
      <p:nvGrpSpPr>
        <p:cNvPr id="1" name=""/>
        <p:cNvGrpSpPr/>
        <p:nvPr/>
      </p:nvGrpSpPr>
      <p:grpSpPr>
        <a:xfrm>
          <a:off x="0" y="0"/>
          <a:ext cx="0" cy="0"/>
          <a:chOff x="0" y="0"/>
          <a:chExt cx="0" cy="0"/>
        </a:xfrm>
      </p:grpSpPr>
      <p:sp>
        <p:nvSpPr>
          <p:cNvPr id="24" name="矩形 23"/>
          <p:cNvSpPr/>
          <p:nvPr userDrawn="1"/>
        </p:nvSpPr>
        <p:spPr>
          <a:xfrm>
            <a:off x="0" y="0"/>
            <a:ext cx="169168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25" name="表格 24"/>
          <p:cNvGraphicFramePr>
            <a:graphicFrameLocks noGrp="1"/>
          </p:cNvGraphicFramePr>
          <p:nvPr userDrawn="1"/>
        </p:nvGraphicFramePr>
        <p:xfrm>
          <a:off x="0" y="1268760"/>
          <a:ext cx="1691680" cy="3960000"/>
        </p:xfrm>
        <a:graphic>
          <a:graphicData uri="http://schemas.openxmlformats.org/drawingml/2006/table">
            <a:tbl>
              <a:tblPr>
                <a:tableStyleId>{2D5ABB26-0587-4C30-8999-92F81FD0307C}</a:tableStyleId>
              </a:tblPr>
              <a:tblGrid>
                <a:gridCol w="1691680">
                  <a:extLst>
                    <a:ext uri="{9D8B030D-6E8A-4147-A177-3AD203B41FA5}">
                      <a16:colId xmlns:a16="http://schemas.microsoft.com/office/drawing/2014/main" val="20000"/>
                    </a:ext>
                  </a:extLst>
                </a:gridCol>
              </a:tblGrid>
              <a:tr h="792000">
                <a:tc>
                  <a:txBody>
                    <a:bodyPr/>
                    <a:lstStyle/>
                    <a:p>
                      <a:pPr algn="ctr"/>
                      <a:r>
                        <a:rPr lang="zh-CN" altLang="en-US" sz="1600" dirty="0">
                          <a:solidFill>
                            <a:schemeClr val="tx1"/>
                          </a:solidFill>
                          <a:latin typeface="微软雅黑" panose="020B0503020204020204" charset="-122"/>
                          <a:ea typeface="微软雅黑" panose="020B0503020204020204" charset="-122"/>
                        </a:rPr>
                        <a:t>绪论</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0000"/>
                  </a:ext>
                </a:extLst>
              </a:tr>
              <a:tr h="792000">
                <a:tc>
                  <a:txBody>
                    <a:bodyPr/>
                    <a:lstStyle/>
                    <a:p>
                      <a:pPr algn="ctr"/>
                      <a:endParaRPr lang="zh-CN" altLang="en-US"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0001"/>
                  </a:ext>
                </a:extLst>
              </a:tr>
              <a:tr h="792000">
                <a:tc>
                  <a:txBody>
                    <a:bodyPr/>
                    <a:lstStyle/>
                    <a:p>
                      <a:pPr algn="ctr"/>
                      <a:endParaRPr lang="zh-CN" altLang="en-US" sz="1600" dirty="0">
                        <a:solidFill>
                          <a:schemeClr val="bg1"/>
                        </a:solidFill>
                        <a:latin typeface="微软雅黑" panose="020B0503020204020204" charset="-122"/>
                        <a:ea typeface="微软雅黑" panose="020B0503020204020204" charset="-122"/>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10002"/>
                  </a:ext>
                </a:extLst>
              </a:tr>
              <a:tr h="792000">
                <a:tc>
                  <a:txBody>
                    <a:bodyPr/>
                    <a:lstStyle/>
                    <a:p>
                      <a:pPr algn="ctr"/>
                      <a:r>
                        <a:rPr lang="zh-CN" altLang="en-US" sz="1600" dirty="0">
                          <a:solidFill>
                            <a:schemeClr val="tx1"/>
                          </a:solidFill>
                          <a:latin typeface="微软雅黑" panose="020B0503020204020204" charset="-122"/>
                          <a:ea typeface="微软雅黑" panose="020B0503020204020204" charset="-122"/>
                        </a:rPr>
                        <a:t>研究成果与应用</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0003"/>
                  </a:ext>
                </a:extLst>
              </a:tr>
              <a:tr h="792000">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600" dirty="0">
                          <a:solidFill>
                            <a:schemeClr val="tx1"/>
                          </a:solidFill>
                          <a:latin typeface="微软雅黑" panose="020B0503020204020204" charset="-122"/>
                          <a:ea typeface="微软雅黑" panose="020B0503020204020204" charset="-122"/>
                        </a:rPr>
                        <a:t>论文总结</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28" name="矩形 27"/>
          <p:cNvSpPr/>
          <p:nvPr userDrawn="1"/>
        </p:nvSpPr>
        <p:spPr>
          <a:xfrm>
            <a:off x="0" y="2064750"/>
            <a:ext cx="1691680" cy="788186"/>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tx1"/>
                </a:solidFill>
                <a:latin typeface="微软雅黑" panose="020B0503020204020204" charset="-122"/>
                <a:ea typeface="微软雅黑" panose="020B0503020204020204" charset="-122"/>
              </a:rPr>
              <a:t>研究方法与思路</a:t>
            </a:r>
          </a:p>
        </p:txBody>
      </p:sp>
      <p:cxnSp>
        <p:nvCxnSpPr>
          <p:cNvPr id="30" name="直接连接符 29"/>
          <p:cNvCxnSpPr/>
          <p:nvPr userDrawn="1"/>
        </p:nvCxnSpPr>
        <p:spPr>
          <a:xfrm>
            <a:off x="1907704" y="1268760"/>
            <a:ext cx="8312061"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9" name="五边形 8"/>
          <p:cNvSpPr/>
          <p:nvPr userDrawn="1"/>
        </p:nvSpPr>
        <p:spPr>
          <a:xfrm flipH="1">
            <a:off x="11211743" y="5950072"/>
            <a:ext cx="986607" cy="504056"/>
          </a:xfrm>
          <a:prstGeom prst="homePlate">
            <a:avLst/>
          </a:prstGeom>
          <a:solidFill>
            <a:schemeClr val="bg1">
              <a:lumMod val="50000"/>
            </a:schemeClr>
          </a:solidFill>
          <a:ln w="25400" cap="flat" cmpd="sng" algn="ctr">
            <a:noFill/>
            <a:prstDash val="solid"/>
          </a:ln>
          <a:effectLst>
            <a:outerShdw blurRad="50800" dist="38100" dir="5400000" algn="t" rotWithShape="0">
              <a:prstClr val="black">
                <a:alpha val="40000"/>
              </a:prstClr>
            </a:outerShdw>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fld id="{170C0C04-E408-48A9-82A4-3716296300DE}" type="slidenum">
              <a:rPr lang="zh-CN" altLang="en-US" sz="180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a:t>
            </a:fld>
            <a:endParaRPr lang="zh-CN" altLang="en-US" kern="0" dirty="0">
              <a:solidFill>
                <a:sysClr val="window" lastClr="FFFFFF"/>
              </a:solidFill>
              <a:latin typeface="Calibri" panose="020F0502020204030204"/>
              <a:ea typeface="宋体" panose="02010600030101010101" pitchFamily="2" charset="-122"/>
            </a:endParaRPr>
          </a:p>
        </p:txBody>
      </p:sp>
      <p:sp>
        <p:nvSpPr>
          <p:cNvPr id="12" name="等腰三角形 11"/>
          <p:cNvSpPr/>
          <p:nvPr userDrawn="1"/>
        </p:nvSpPr>
        <p:spPr>
          <a:xfrm rot="16200000">
            <a:off x="1547664" y="3174235"/>
            <a:ext cx="144016" cy="144016"/>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 name="组合 9"/>
          <p:cNvGrpSpPr/>
          <p:nvPr userDrawn="1"/>
        </p:nvGrpSpPr>
        <p:grpSpPr>
          <a:xfrm>
            <a:off x="0" y="2852936"/>
            <a:ext cx="1691680" cy="788186"/>
            <a:chOff x="0" y="1272662"/>
            <a:chExt cx="1691680" cy="788186"/>
          </a:xfrm>
        </p:grpSpPr>
        <p:sp>
          <p:nvSpPr>
            <p:cNvPr id="11" name="矩形 10"/>
            <p:cNvSpPr/>
            <p:nvPr userDrawn="1"/>
          </p:nvSpPr>
          <p:spPr>
            <a:xfrm>
              <a:off x="0" y="1272662"/>
              <a:ext cx="1691680" cy="78818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latin typeface="微软雅黑" panose="020B0503020204020204" charset="-122"/>
                  <a:ea typeface="微软雅黑" panose="020B0503020204020204" charset="-122"/>
                </a:rPr>
                <a:t>关键技术与难点</a:t>
              </a:r>
            </a:p>
          </p:txBody>
        </p:sp>
        <p:sp>
          <p:nvSpPr>
            <p:cNvPr id="13" name="等腰三角形 12"/>
            <p:cNvSpPr/>
            <p:nvPr userDrawn="1"/>
          </p:nvSpPr>
          <p:spPr>
            <a:xfrm rot="16200000">
              <a:off x="1547664" y="1594748"/>
              <a:ext cx="144016" cy="144016"/>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grpSp>
      <p:pic>
        <p:nvPicPr>
          <p:cNvPr id="14" name="图片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17009" y="183653"/>
            <a:ext cx="950880" cy="950880"/>
          </a:xfrm>
          <a:prstGeom prst="rect">
            <a:avLst/>
          </a:prstGeom>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影响因素辨识">
    <p:spTree>
      <p:nvGrpSpPr>
        <p:cNvPr id="1" name=""/>
        <p:cNvGrpSpPr/>
        <p:nvPr/>
      </p:nvGrpSpPr>
      <p:grpSpPr>
        <a:xfrm>
          <a:off x="0" y="0"/>
          <a:ext cx="0" cy="0"/>
          <a:chOff x="0" y="0"/>
          <a:chExt cx="0" cy="0"/>
        </a:xfrm>
      </p:grpSpPr>
      <p:sp>
        <p:nvSpPr>
          <p:cNvPr id="24" name="矩形 23"/>
          <p:cNvSpPr/>
          <p:nvPr userDrawn="1"/>
        </p:nvSpPr>
        <p:spPr>
          <a:xfrm>
            <a:off x="0" y="0"/>
            <a:ext cx="169168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25" name="表格 24"/>
          <p:cNvGraphicFramePr>
            <a:graphicFrameLocks noGrp="1"/>
          </p:cNvGraphicFramePr>
          <p:nvPr userDrawn="1"/>
        </p:nvGraphicFramePr>
        <p:xfrm>
          <a:off x="0" y="1268760"/>
          <a:ext cx="1691680" cy="3960000"/>
        </p:xfrm>
        <a:graphic>
          <a:graphicData uri="http://schemas.openxmlformats.org/drawingml/2006/table">
            <a:tbl>
              <a:tblPr>
                <a:tableStyleId>{2D5ABB26-0587-4C30-8999-92F81FD0307C}</a:tableStyleId>
              </a:tblPr>
              <a:tblGrid>
                <a:gridCol w="1691680">
                  <a:extLst>
                    <a:ext uri="{9D8B030D-6E8A-4147-A177-3AD203B41FA5}">
                      <a16:colId xmlns:a16="http://schemas.microsoft.com/office/drawing/2014/main" val="20000"/>
                    </a:ext>
                  </a:extLst>
                </a:gridCol>
              </a:tblGrid>
              <a:tr h="792000">
                <a:tc>
                  <a:txBody>
                    <a:bodyPr/>
                    <a:lstStyle/>
                    <a:p>
                      <a:pPr algn="ctr"/>
                      <a:r>
                        <a:rPr lang="zh-CN" altLang="en-US" sz="1600" dirty="0">
                          <a:solidFill>
                            <a:schemeClr val="tx1"/>
                          </a:solidFill>
                          <a:latin typeface="微软雅黑" panose="020B0503020204020204" charset="-122"/>
                          <a:ea typeface="微软雅黑" panose="020B0503020204020204" charset="-122"/>
                        </a:rPr>
                        <a:t>绪论</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0000"/>
                  </a:ext>
                </a:extLst>
              </a:tr>
              <a:tr h="792000">
                <a:tc>
                  <a:txBody>
                    <a:bodyPr/>
                    <a:lstStyle/>
                    <a:p>
                      <a:pPr algn="ctr"/>
                      <a:endParaRPr lang="zh-CN" altLang="en-US" dirty="0">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0001"/>
                  </a:ext>
                </a:extLst>
              </a:tr>
              <a:tr h="792000">
                <a:tc>
                  <a:txBody>
                    <a:bodyPr/>
                    <a:lstStyle/>
                    <a:p>
                      <a:pPr algn="ctr"/>
                      <a:r>
                        <a:rPr lang="zh-CN" altLang="en-US" sz="1600" dirty="0">
                          <a:solidFill>
                            <a:schemeClr val="tx1"/>
                          </a:solidFill>
                          <a:latin typeface="微软雅黑" panose="020B0503020204020204" charset="-122"/>
                          <a:ea typeface="微软雅黑" panose="020B0503020204020204" charset="-122"/>
                        </a:rPr>
                        <a:t>关键技术与难点</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2F2F2"/>
                    </a:solidFill>
                  </a:tcPr>
                </a:tc>
                <a:extLst>
                  <a:ext uri="{0D108BD9-81ED-4DB2-BD59-A6C34878D82A}">
                    <a16:rowId xmlns:a16="http://schemas.microsoft.com/office/drawing/2014/main" val="10002"/>
                  </a:ext>
                </a:extLst>
              </a:tr>
              <a:tr h="792000">
                <a:tc>
                  <a:txBody>
                    <a:bodyPr/>
                    <a:lstStyle/>
                    <a:p>
                      <a:pPr algn="ctr"/>
                      <a:endParaRPr lang="zh-CN" altLang="en-US" sz="1600" dirty="0">
                        <a:solidFill>
                          <a:schemeClr val="bg1"/>
                        </a:solidFill>
                        <a:latin typeface="微软雅黑" panose="020B0503020204020204" charset="-122"/>
                        <a:ea typeface="微软雅黑" panose="020B0503020204020204" charset="-122"/>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10003"/>
                  </a:ext>
                </a:extLst>
              </a:tr>
              <a:tr h="792000">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600" dirty="0">
                          <a:solidFill>
                            <a:schemeClr val="tx1"/>
                          </a:solidFill>
                          <a:latin typeface="微软雅黑" panose="020B0503020204020204" charset="-122"/>
                          <a:ea typeface="微软雅黑" panose="020B0503020204020204" charset="-122"/>
                        </a:rPr>
                        <a:t>论文总结</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28" name="矩形 27"/>
          <p:cNvSpPr/>
          <p:nvPr userDrawn="1"/>
        </p:nvSpPr>
        <p:spPr>
          <a:xfrm>
            <a:off x="0" y="2064750"/>
            <a:ext cx="1691680" cy="767350"/>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tx1"/>
                </a:solidFill>
                <a:latin typeface="微软雅黑" panose="020B0503020204020204" charset="-122"/>
                <a:ea typeface="微软雅黑" panose="020B0503020204020204" charset="-122"/>
              </a:rPr>
              <a:t>研究方法与思路</a:t>
            </a:r>
          </a:p>
        </p:txBody>
      </p:sp>
      <p:sp>
        <p:nvSpPr>
          <p:cNvPr id="9" name="五边形 8"/>
          <p:cNvSpPr/>
          <p:nvPr userDrawn="1"/>
        </p:nvSpPr>
        <p:spPr>
          <a:xfrm flipH="1">
            <a:off x="11211743" y="5950072"/>
            <a:ext cx="986607" cy="504056"/>
          </a:xfrm>
          <a:prstGeom prst="homePlate">
            <a:avLst/>
          </a:prstGeom>
          <a:solidFill>
            <a:schemeClr val="bg1">
              <a:lumMod val="50000"/>
            </a:schemeClr>
          </a:solidFill>
          <a:ln w="25400" cap="flat" cmpd="sng" algn="ctr">
            <a:noFill/>
            <a:prstDash val="solid"/>
          </a:ln>
          <a:effectLst>
            <a:outerShdw blurRad="50800" dist="38100" dir="5400000" algn="t" rotWithShape="0">
              <a:prstClr val="black">
                <a:alpha val="40000"/>
              </a:prstClr>
            </a:outerShdw>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fld id="{170C0C04-E408-48A9-82A4-3716296300DE}" type="slidenum">
              <a:rPr lang="zh-CN" altLang="en-US" sz="180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a:t>
            </a:fld>
            <a:endParaRPr lang="zh-CN" altLang="en-US" kern="0" dirty="0">
              <a:solidFill>
                <a:sysClr val="window" lastClr="FFFFFF"/>
              </a:solidFill>
              <a:latin typeface="Calibri" panose="020F0502020204030204"/>
              <a:ea typeface="宋体" panose="02010600030101010101" pitchFamily="2" charset="-122"/>
            </a:endParaRPr>
          </a:p>
        </p:txBody>
      </p:sp>
      <p:sp>
        <p:nvSpPr>
          <p:cNvPr id="10" name="等腰三角形 9"/>
          <p:cNvSpPr/>
          <p:nvPr userDrawn="1"/>
        </p:nvSpPr>
        <p:spPr>
          <a:xfrm rot="16200000">
            <a:off x="1547664" y="3948935"/>
            <a:ext cx="144016" cy="144016"/>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 name="组合 10"/>
          <p:cNvGrpSpPr/>
          <p:nvPr userDrawn="1"/>
        </p:nvGrpSpPr>
        <p:grpSpPr>
          <a:xfrm>
            <a:off x="0" y="3654304"/>
            <a:ext cx="1691680" cy="788186"/>
            <a:chOff x="0" y="1272662"/>
            <a:chExt cx="1691680" cy="788186"/>
          </a:xfrm>
        </p:grpSpPr>
        <p:sp>
          <p:nvSpPr>
            <p:cNvPr id="12" name="矩形 11"/>
            <p:cNvSpPr/>
            <p:nvPr userDrawn="1"/>
          </p:nvSpPr>
          <p:spPr>
            <a:xfrm>
              <a:off x="0" y="1272662"/>
              <a:ext cx="1691680" cy="78818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latin typeface="微软雅黑" panose="020B0503020204020204" charset="-122"/>
                  <a:ea typeface="微软雅黑" panose="020B0503020204020204" charset="-122"/>
                </a:rPr>
                <a:t>研究成果与应用</a:t>
              </a:r>
            </a:p>
          </p:txBody>
        </p:sp>
        <p:sp>
          <p:nvSpPr>
            <p:cNvPr id="13" name="等腰三角形 12"/>
            <p:cNvSpPr/>
            <p:nvPr userDrawn="1"/>
          </p:nvSpPr>
          <p:spPr>
            <a:xfrm rot="16200000">
              <a:off x="1547664" y="1594748"/>
              <a:ext cx="144016" cy="144016"/>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grpSp>
      <p:pic>
        <p:nvPicPr>
          <p:cNvPr id="17" name="图片 1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17009" y="183653"/>
            <a:ext cx="950880" cy="950880"/>
          </a:xfrm>
          <a:prstGeom prst="rect">
            <a:avLst/>
          </a:prstGeom>
        </p:spPr>
      </p:pic>
      <p:cxnSp>
        <p:nvCxnSpPr>
          <p:cNvPr id="18" name="直接连接符 17"/>
          <p:cNvCxnSpPr/>
          <p:nvPr userDrawn="1"/>
        </p:nvCxnSpPr>
        <p:spPr>
          <a:xfrm>
            <a:off x="1907704" y="1268760"/>
            <a:ext cx="8312061"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影响因素辨识1">
    <p:spTree>
      <p:nvGrpSpPr>
        <p:cNvPr id="1" name=""/>
        <p:cNvGrpSpPr/>
        <p:nvPr/>
      </p:nvGrpSpPr>
      <p:grpSpPr>
        <a:xfrm>
          <a:off x="0" y="0"/>
          <a:ext cx="0" cy="0"/>
          <a:chOff x="0" y="0"/>
          <a:chExt cx="0" cy="0"/>
        </a:xfrm>
      </p:grpSpPr>
      <p:sp>
        <p:nvSpPr>
          <p:cNvPr id="24" name="矩形 23"/>
          <p:cNvSpPr/>
          <p:nvPr userDrawn="1"/>
        </p:nvSpPr>
        <p:spPr>
          <a:xfrm>
            <a:off x="0" y="0"/>
            <a:ext cx="169168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0" name="直接连接符 29"/>
          <p:cNvCxnSpPr/>
          <p:nvPr userDrawn="1"/>
        </p:nvCxnSpPr>
        <p:spPr>
          <a:xfrm>
            <a:off x="1907704" y="1268760"/>
            <a:ext cx="8312061"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9" name="五边形 8"/>
          <p:cNvSpPr/>
          <p:nvPr userDrawn="1"/>
        </p:nvSpPr>
        <p:spPr>
          <a:xfrm flipH="1">
            <a:off x="11211743" y="5950072"/>
            <a:ext cx="986607" cy="504056"/>
          </a:xfrm>
          <a:prstGeom prst="homePlate">
            <a:avLst/>
          </a:prstGeom>
          <a:solidFill>
            <a:schemeClr val="bg1">
              <a:lumMod val="50000"/>
            </a:schemeClr>
          </a:solidFill>
          <a:ln w="25400" cap="flat" cmpd="sng" algn="ctr">
            <a:noFill/>
            <a:prstDash val="solid"/>
          </a:ln>
          <a:effectLst>
            <a:outerShdw blurRad="50800" dist="38100" dir="5400000" algn="t" rotWithShape="0">
              <a:prstClr val="black">
                <a:alpha val="40000"/>
              </a:prstClr>
            </a:outerShdw>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fld id="{170C0C04-E408-48A9-82A4-3716296300DE}" type="slidenum">
              <a:rPr lang="zh-CN" altLang="en-US" sz="180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a:t>
            </a:fld>
            <a:endParaRPr lang="zh-CN" altLang="en-US" kern="0" dirty="0">
              <a:solidFill>
                <a:sysClr val="window" lastClr="FFFFFF"/>
              </a:solidFill>
              <a:latin typeface="Calibri" panose="020F0502020204030204"/>
              <a:ea typeface="宋体" panose="02010600030101010101" pitchFamily="2" charset="-122"/>
            </a:endParaRPr>
          </a:p>
        </p:txBody>
      </p:sp>
      <p:graphicFrame>
        <p:nvGraphicFramePr>
          <p:cNvPr id="16" name="表格 15"/>
          <p:cNvGraphicFramePr>
            <a:graphicFrameLocks noGrp="1"/>
          </p:cNvGraphicFramePr>
          <p:nvPr userDrawn="1"/>
        </p:nvGraphicFramePr>
        <p:xfrm>
          <a:off x="8194" y="1295576"/>
          <a:ext cx="1691680" cy="3999296"/>
        </p:xfrm>
        <a:graphic>
          <a:graphicData uri="http://schemas.openxmlformats.org/drawingml/2006/table">
            <a:tbl>
              <a:tblPr>
                <a:tableStyleId>{2D5ABB26-0587-4C30-8999-92F81FD0307C}</a:tableStyleId>
              </a:tblPr>
              <a:tblGrid>
                <a:gridCol w="1691680">
                  <a:extLst>
                    <a:ext uri="{9D8B030D-6E8A-4147-A177-3AD203B41FA5}">
                      <a16:colId xmlns:a16="http://schemas.microsoft.com/office/drawing/2014/main" val="20000"/>
                    </a:ext>
                  </a:extLst>
                </a:gridCol>
              </a:tblGrid>
              <a:tr h="792000">
                <a:tc>
                  <a:txBody>
                    <a:bodyPr/>
                    <a:lstStyle/>
                    <a:p>
                      <a:pPr algn="ctr"/>
                      <a:endParaRPr lang="zh-CN" altLang="en-US"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0000"/>
                  </a:ext>
                </a:extLst>
              </a:tr>
              <a:tr h="831296">
                <a:tc>
                  <a:txBody>
                    <a:bodyPr/>
                    <a:lstStyle/>
                    <a:p>
                      <a:pPr algn="ctr"/>
                      <a:endParaRPr lang="zh-CN" altLang="en-US" sz="1600" dirty="0">
                        <a:solidFill>
                          <a:schemeClr val="tx1"/>
                        </a:solidFill>
                        <a:latin typeface="微软雅黑" panose="020B0503020204020204" charset="-122"/>
                        <a:ea typeface="微软雅黑" panose="020B0503020204020204" charset="-122"/>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0001"/>
                  </a:ext>
                </a:extLst>
              </a:tr>
              <a:tr h="792000">
                <a:tc>
                  <a:txBody>
                    <a:bodyPr/>
                    <a:lstStyle/>
                    <a:p>
                      <a:pPr algn="ctr"/>
                      <a:r>
                        <a:rPr lang="zh-CN" altLang="en-US" sz="1600" dirty="0">
                          <a:solidFill>
                            <a:schemeClr val="tx1"/>
                          </a:solidFill>
                          <a:latin typeface="微软雅黑" panose="020B0503020204020204" charset="-122"/>
                          <a:ea typeface="微软雅黑" panose="020B0503020204020204" charset="-122"/>
                        </a:rPr>
                        <a:t>关键技术与难点</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0002"/>
                  </a:ext>
                </a:extLst>
              </a:tr>
              <a:tr h="792000">
                <a:tc>
                  <a:txBody>
                    <a:bodyPr/>
                    <a:lstStyle/>
                    <a:p>
                      <a:pPr algn="ctr"/>
                      <a:r>
                        <a:rPr lang="zh-CN" altLang="en-US" sz="1600" dirty="0">
                          <a:solidFill>
                            <a:schemeClr val="tx1"/>
                          </a:solidFill>
                          <a:latin typeface="微软雅黑" panose="020B0503020204020204" charset="-122"/>
                          <a:ea typeface="微软雅黑" panose="020B0503020204020204" charset="-122"/>
                        </a:rPr>
                        <a:t>研究成果与应用</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0003"/>
                  </a:ext>
                </a:extLst>
              </a:tr>
              <a:tr h="792000">
                <a:tc>
                  <a:txBody>
                    <a:bodyPr/>
                    <a:lstStyle/>
                    <a:p>
                      <a:pPr algn="ctr"/>
                      <a:endParaRPr lang="zh-CN" altLang="en-US" sz="1600" dirty="0">
                        <a:solidFill>
                          <a:schemeClr val="tx1">
                            <a:lumMod val="65000"/>
                            <a:lumOff val="35000"/>
                          </a:schemeClr>
                        </a:solidFill>
                        <a:latin typeface="微软雅黑" panose="020B0503020204020204" charset="-122"/>
                        <a:ea typeface="微软雅黑" panose="020B0503020204020204" charset="-122"/>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grpSp>
        <p:nvGrpSpPr>
          <p:cNvPr id="17" name="组合 16"/>
          <p:cNvGrpSpPr/>
          <p:nvPr userDrawn="1"/>
        </p:nvGrpSpPr>
        <p:grpSpPr>
          <a:xfrm>
            <a:off x="0" y="1272662"/>
            <a:ext cx="1691680" cy="788186"/>
            <a:chOff x="0" y="1272662"/>
            <a:chExt cx="1691680" cy="788186"/>
          </a:xfrm>
        </p:grpSpPr>
        <p:sp>
          <p:nvSpPr>
            <p:cNvPr id="18" name="矩形 17"/>
            <p:cNvSpPr/>
            <p:nvPr userDrawn="1"/>
          </p:nvSpPr>
          <p:spPr>
            <a:xfrm>
              <a:off x="0" y="1272662"/>
              <a:ext cx="1691680" cy="78818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tx1"/>
                  </a:solidFill>
                  <a:latin typeface="微软雅黑" panose="020B0503020204020204" charset="-122"/>
                  <a:ea typeface="微软雅黑" panose="020B0503020204020204" charset="-122"/>
                </a:rPr>
                <a:t>绪论</a:t>
              </a:r>
            </a:p>
          </p:txBody>
        </p:sp>
        <p:sp>
          <p:nvSpPr>
            <p:cNvPr id="19" name="等腰三角形 18"/>
            <p:cNvSpPr/>
            <p:nvPr userDrawn="1"/>
          </p:nvSpPr>
          <p:spPr>
            <a:xfrm rot="16200000">
              <a:off x="1547664" y="1594748"/>
              <a:ext cx="144016" cy="144016"/>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3" name="矩形 22"/>
          <p:cNvSpPr/>
          <p:nvPr userDrawn="1"/>
        </p:nvSpPr>
        <p:spPr>
          <a:xfrm>
            <a:off x="3668" y="2079006"/>
            <a:ext cx="1691680" cy="78818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tx1"/>
                </a:solidFill>
                <a:latin typeface="微软雅黑" panose="020B0503020204020204" charset="-122"/>
                <a:ea typeface="微软雅黑" panose="020B0503020204020204" charset="-122"/>
              </a:rPr>
              <a:t>研究方法与思路</a:t>
            </a:r>
          </a:p>
        </p:txBody>
      </p:sp>
      <p:grpSp>
        <p:nvGrpSpPr>
          <p:cNvPr id="11" name="组合 10"/>
          <p:cNvGrpSpPr/>
          <p:nvPr userDrawn="1"/>
        </p:nvGrpSpPr>
        <p:grpSpPr>
          <a:xfrm>
            <a:off x="-2439" y="4510374"/>
            <a:ext cx="1691680" cy="788186"/>
            <a:chOff x="2311936" y="2060849"/>
            <a:chExt cx="1691680" cy="788186"/>
          </a:xfrm>
        </p:grpSpPr>
        <p:sp>
          <p:nvSpPr>
            <p:cNvPr id="14" name="矩形 13"/>
            <p:cNvSpPr/>
            <p:nvPr userDrawn="1"/>
          </p:nvSpPr>
          <p:spPr>
            <a:xfrm>
              <a:off x="2311936" y="2060849"/>
              <a:ext cx="1691680" cy="78818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latin typeface="微软雅黑" panose="020B0503020204020204" charset="-122"/>
                  <a:ea typeface="微软雅黑" panose="020B0503020204020204" charset="-122"/>
                </a:rPr>
                <a:t>论文总结</a:t>
              </a:r>
            </a:p>
          </p:txBody>
        </p:sp>
        <p:sp>
          <p:nvSpPr>
            <p:cNvPr id="13" name="等腰三角形 12"/>
            <p:cNvSpPr/>
            <p:nvPr userDrawn="1"/>
          </p:nvSpPr>
          <p:spPr>
            <a:xfrm rot="16200000">
              <a:off x="3857302" y="2382934"/>
              <a:ext cx="144016" cy="144016"/>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15" name="图片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17009" y="183653"/>
            <a:ext cx="950880" cy="950880"/>
          </a:xfrm>
          <a:prstGeom prst="rect">
            <a:avLst/>
          </a:prstGeom>
        </p:spPr>
      </p:pic>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垂直排列标题与&#10;文本">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a:extLst>
              <a:ext uri="{BEBA8EAE-BF5A-486C-A8C5-ECC9F3942E4B}">
                <a14:imgProps xmlns:a14="http://schemas.microsoft.com/office/drawing/2010/main">
                  <a14:imgLayer r:embed="rId3">
                    <a14:imgEffect>
                      <a14:artisticBlur radius="20"/>
                    </a14:imgEffect>
                  </a14:imgLayer>
                </a14:imgProps>
              </a:ext>
            </a:extLst>
          </a:blip>
          <a:stretch>
            <a:fillRect/>
          </a:stretch>
        </p:blipFill>
        <p:spPr>
          <a:xfrm>
            <a:off x="1" y="0"/>
            <a:ext cx="12200721" cy="6858000"/>
          </a:xfrm>
          <a:prstGeom prst="rect">
            <a:avLst/>
          </a:prstGeom>
        </p:spPr>
      </p:pic>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1"/>
            <a:ext cx="2743200" cy="366183"/>
          </a:xfrm>
          <a:prstGeom prst="rect">
            <a:avLst/>
          </a:prstGeom>
        </p:spPr>
        <p:txBody>
          <a:bodyPr/>
          <a:lstStyle>
            <a:lvl1pPr eaLnBrk="1" fontAlgn="auto" hangingPunct="1">
              <a:spcBef>
                <a:spcPts val="0"/>
              </a:spcBef>
              <a:spcAft>
                <a:spcPts val="0"/>
              </a:spcAft>
              <a:defRPr sz="1800">
                <a:latin typeface="+mn-lt"/>
                <a:ea typeface="+mn-ea"/>
              </a:defRPr>
            </a:lvl1pPr>
          </a:lstStyle>
          <a:p>
            <a:pPr>
              <a:defRPr/>
            </a:pPr>
            <a:r>
              <a:rPr lang="zh-CN" altLang="en-US"/>
              <a:t>利用图像处理技术的部分手写体数学符号的自动识别 </a:t>
            </a:r>
          </a:p>
        </p:txBody>
      </p:sp>
      <p:sp>
        <p:nvSpPr>
          <p:cNvPr id="3" name="Footer Placeholder 2"/>
          <p:cNvSpPr>
            <a:spLocks noGrp="1"/>
          </p:cNvSpPr>
          <p:nvPr>
            <p:ph type="ftr" sz="quarter" idx="11"/>
          </p:nvPr>
        </p:nvSpPr>
        <p:spPr>
          <a:xfrm>
            <a:off x="4038600" y="6356351"/>
            <a:ext cx="4114800" cy="366183"/>
          </a:xfrm>
          <a:prstGeom prst="rect">
            <a:avLst/>
          </a:prstGeom>
        </p:spPr>
        <p:txBody>
          <a:bodyPr/>
          <a:lstStyle>
            <a:lvl1pPr eaLnBrk="1" fontAlgn="auto" hangingPunct="1">
              <a:spcBef>
                <a:spcPts val="0"/>
              </a:spcBef>
              <a:spcAft>
                <a:spcPts val="0"/>
              </a:spcAft>
              <a:defRPr sz="1800">
                <a:latin typeface="+mn-lt"/>
                <a:ea typeface="+mn-ea"/>
              </a:defRPr>
            </a:lvl1pPr>
          </a:lstStyle>
          <a:p>
            <a:pPr>
              <a:defRPr/>
            </a:pPr>
            <a:endParaRPr lang="zh-CN" altLang="en-US"/>
          </a:p>
        </p:txBody>
      </p:sp>
      <p:sp>
        <p:nvSpPr>
          <p:cNvPr id="4" name="Slide Number Placeholder 3"/>
          <p:cNvSpPr>
            <a:spLocks noGrp="1"/>
          </p:cNvSpPr>
          <p:nvPr>
            <p:ph type="sldNum" sz="quarter" idx="12"/>
          </p:nvPr>
        </p:nvSpPr>
        <p:spPr>
          <a:xfrm>
            <a:off x="8610600" y="6356351"/>
            <a:ext cx="2743200" cy="366183"/>
          </a:xfrm>
          <a:prstGeom prst="rect">
            <a:avLst/>
          </a:prstGeom>
        </p:spPr>
        <p:txBody>
          <a:bodyPr/>
          <a:lstStyle>
            <a:lvl1pPr eaLnBrk="1" fontAlgn="auto" hangingPunct="1">
              <a:spcBef>
                <a:spcPts val="0"/>
              </a:spcBef>
              <a:spcAft>
                <a:spcPts val="0"/>
              </a:spcAft>
              <a:defRPr sz="1800">
                <a:latin typeface="+mn-lt"/>
                <a:ea typeface="+mn-ea"/>
              </a:defRPr>
            </a:lvl1pPr>
          </a:lstStyle>
          <a:p>
            <a:pPr>
              <a:defRPr/>
            </a:pPr>
            <a:fld id="{8B444C96-CA8C-4BA7-992C-AAC2EE0D4AB6}" type="slidenum">
              <a:rPr lang="zh-CN" altLang="en-US"/>
              <a:t>‹#›</a:t>
            </a:fld>
            <a:endParaRPr lang="zh-CN" alt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cSld name="1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lIns="121917" tIns="60958" rIns="121917" bIns="60958"/>
          <a:lstStyle/>
          <a:p>
            <a:r>
              <a:rPr lang="zh-CN" altLang="en-US"/>
              <a:t>单击此处编辑母版标题样式</a:t>
            </a:r>
          </a:p>
        </p:txBody>
      </p:sp>
      <p:sp>
        <p:nvSpPr>
          <p:cNvPr id="3" name="日期占位符 2"/>
          <p:cNvSpPr>
            <a:spLocks noGrp="1"/>
          </p:cNvSpPr>
          <p:nvPr>
            <p:ph type="dt" sz="half" idx="10"/>
          </p:nvPr>
        </p:nvSpPr>
        <p:spPr>
          <a:xfrm>
            <a:off x="838200" y="6356351"/>
            <a:ext cx="2743200" cy="365125"/>
          </a:xfrm>
          <a:prstGeom prst="rect">
            <a:avLst/>
          </a:prstGeom>
        </p:spPr>
        <p:txBody>
          <a:bodyPr lIns="121917" tIns="60958" rIns="121917" bIns="60958"/>
          <a:lstStyle>
            <a:lvl1pPr>
              <a:defRPr/>
            </a:lvl1pPr>
          </a:lstStyle>
          <a:p>
            <a:r>
              <a:rPr lang="zh-CN" altLang="en-US"/>
              <a:t>利用图像处理技术的部分手写体数学符号的自动识别 </a:t>
            </a:r>
            <a:endParaRPr lang="zh-CN" altLang="en-US" sz="1900">
              <a:solidFill>
                <a:schemeClr val="tx1"/>
              </a:solidFill>
            </a:endParaRPr>
          </a:p>
        </p:txBody>
      </p:sp>
      <p:sp>
        <p:nvSpPr>
          <p:cNvPr id="4" name="页脚占位符 3"/>
          <p:cNvSpPr>
            <a:spLocks noGrp="1"/>
          </p:cNvSpPr>
          <p:nvPr>
            <p:ph type="ftr" sz="quarter" idx="11"/>
          </p:nvPr>
        </p:nvSpPr>
        <p:spPr>
          <a:xfrm>
            <a:off x="4038600" y="6356351"/>
            <a:ext cx="4114800" cy="365125"/>
          </a:xfrm>
          <a:prstGeom prst="rect">
            <a:avLst/>
          </a:prstGeom>
        </p:spPr>
        <p:txBody>
          <a:bodyPr lIns="121917" tIns="60958" rIns="121917" bIns="60958"/>
          <a:lstStyle>
            <a:lvl1pPr>
              <a:defRPr/>
            </a:lvl1pPr>
          </a:lstStyle>
          <a:p>
            <a:endParaRPr lang="zh-CN" altLang="zh-CN"/>
          </a:p>
        </p:txBody>
      </p:sp>
      <p:sp>
        <p:nvSpPr>
          <p:cNvPr id="5" name="幻灯片编号占位符 4"/>
          <p:cNvSpPr>
            <a:spLocks noGrp="1"/>
          </p:cNvSpPr>
          <p:nvPr>
            <p:ph type="sldNum" sz="quarter" idx="12"/>
          </p:nvPr>
        </p:nvSpPr>
        <p:spPr>
          <a:xfrm>
            <a:off x="8610600" y="6356351"/>
            <a:ext cx="2743200" cy="365125"/>
          </a:xfrm>
          <a:prstGeom prst="rect">
            <a:avLst/>
          </a:prstGeom>
        </p:spPr>
        <p:txBody>
          <a:bodyPr lIns="121917" tIns="60958" rIns="121917" bIns="60958"/>
          <a:lstStyle>
            <a:lvl1pPr>
              <a:defRPr/>
            </a:lvl1pPr>
          </a:lstStyle>
          <a:p>
            <a:fld id="{C5FC99A0-26D8-5E4B-82FB-70809BCEE9F6}" type="slidenum">
              <a:rPr lang="zh-CN" altLang="en-US"/>
              <a:t>‹#›</a:t>
            </a:fld>
            <a:endParaRPr lang="zh-CN" altLang="en-US" sz="1900">
              <a:solidFill>
                <a:schemeClr val="tx1"/>
              </a:solidFill>
            </a:endParaRP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userDrawn="1">
  <p:cSld name="1_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6"/>
            <a:ext cx="10363200" cy="1470025"/>
          </a:xfrm>
          <a:prstGeom prst="rect">
            <a:avLst/>
          </a:prstGeo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a:prstGeom prst="rect">
            <a:avLst/>
          </a:prstGeom>
        </p:spPr>
        <p:txBody>
          <a:bodyPr/>
          <a:lstStyle>
            <a:lvl1pPr marL="0" indent="0" algn="ctr">
              <a:buNone/>
              <a:defRPr>
                <a:solidFill>
                  <a:schemeClr val="tx1">
                    <a:tint val="75000"/>
                  </a:schemeClr>
                </a:solidFill>
              </a:defRPr>
            </a:lvl1pPr>
            <a:lvl2pPr marL="609600" indent="0" algn="ctr">
              <a:buNone/>
              <a:defRPr>
                <a:solidFill>
                  <a:schemeClr val="tx1">
                    <a:tint val="75000"/>
                  </a:schemeClr>
                </a:solidFill>
              </a:defRPr>
            </a:lvl2pPr>
            <a:lvl3pPr marL="1219200" indent="0" algn="ctr">
              <a:buNone/>
              <a:defRPr>
                <a:solidFill>
                  <a:schemeClr val="tx1">
                    <a:tint val="75000"/>
                  </a:schemeClr>
                </a:solidFill>
              </a:defRPr>
            </a:lvl3pPr>
            <a:lvl4pPr marL="1828800" indent="0" algn="ctr">
              <a:buNone/>
              <a:defRPr>
                <a:solidFill>
                  <a:schemeClr val="tx1">
                    <a:tint val="75000"/>
                  </a:schemeClr>
                </a:solidFill>
              </a:defRPr>
            </a:lvl4pPr>
            <a:lvl5pPr marL="2438400" indent="0" algn="ctr">
              <a:buNone/>
              <a:defRPr>
                <a:solidFill>
                  <a:schemeClr val="tx1">
                    <a:tint val="75000"/>
                  </a:schemeClr>
                </a:solidFill>
              </a:defRPr>
            </a:lvl5pPr>
            <a:lvl6pPr marL="3048000" indent="0" algn="ctr">
              <a:buNone/>
              <a:defRPr>
                <a:solidFill>
                  <a:schemeClr val="tx1">
                    <a:tint val="75000"/>
                  </a:schemeClr>
                </a:solidFill>
              </a:defRPr>
            </a:lvl6pPr>
            <a:lvl7pPr marL="3657600" indent="0" algn="ctr">
              <a:buNone/>
              <a:defRPr>
                <a:solidFill>
                  <a:schemeClr val="tx1">
                    <a:tint val="75000"/>
                  </a:schemeClr>
                </a:solidFill>
              </a:defRPr>
            </a:lvl7pPr>
            <a:lvl8pPr marL="4267200" indent="0" algn="ctr">
              <a:buNone/>
              <a:defRPr>
                <a:solidFill>
                  <a:schemeClr val="tx1">
                    <a:tint val="75000"/>
                  </a:schemeClr>
                </a:solidFill>
              </a:defRPr>
            </a:lvl8pPr>
            <a:lvl9pPr marL="4876800"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a:xfrm>
            <a:off x="609600" y="6356351"/>
            <a:ext cx="2844800" cy="365125"/>
          </a:xfrm>
          <a:prstGeom prst="rect">
            <a:avLst/>
          </a:prstGeom>
        </p:spPr>
        <p:txBody>
          <a:bodyPr/>
          <a:lstStyle/>
          <a:p>
            <a:fld id="{5E137E13-6931-4ECB-BB5B-849FB74182C0}" type="datetimeFigureOut">
              <a:rPr lang="zh-CN" altLang="en-US" smtClean="0"/>
              <a:t>2025/9/26</a:t>
            </a:fld>
            <a:endParaRPr lang="zh-CN" altLang="en-US"/>
          </a:p>
        </p:txBody>
      </p:sp>
      <p:sp>
        <p:nvSpPr>
          <p:cNvPr id="5" name="页脚占位符 4"/>
          <p:cNvSpPr>
            <a:spLocks noGrp="1"/>
          </p:cNvSpPr>
          <p:nvPr>
            <p:ph type="ftr" sz="quarter" idx="11"/>
          </p:nvPr>
        </p:nvSpPr>
        <p:spPr>
          <a:xfrm>
            <a:off x="4165600" y="6356351"/>
            <a:ext cx="3860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737600" y="6356351"/>
            <a:ext cx="2844800" cy="365125"/>
          </a:xfrm>
          <a:prstGeom prst="rect">
            <a:avLst/>
          </a:prstGeom>
        </p:spPr>
        <p:txBody>
          <a:bodyPr/>
          <a:lstStyle/>
          <a:p>
            <a:fld id="{23CBF4B4-C160-4F55-AC7D-1C8FF5BA05FA}"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9"/>
            <a:ext cx="10972800" cy="1143000"/>
          </a:xfrm>
          <a:prstGeom prst="rect">
            <a:avLst/>
          </a:prstGeom>
        </p:spPr>
        <p:txBody>
          <a:bodyPr/>
          <a:lstStyle/>
          <a:p>
            <a:r>
              <a:rPr lang="zh-CN" altLang="en-US"/>
              <a:t>单击此处编辑母版标题样式</a:t>
            </a:r>
          </a:p>
        </p:txBody>
      </p:sp>
      <p:sp>
        <p:nvSpPr>
          <p:cNvPr id="3" name="内容占位符 2"/>
          <p:cNvSpPr>
            <a:spLocks noGrp="1"/>
          </p:cNvSpPr>
          <p:nvPr>
            <p:ph idx="1"/>
          </p:nvPr>
        </p:nvSpPr>
        <p:spPr>
          <a:xfrm>
            <a:off x="609600" y="1600201"/>
            <a:ext cx="10972800" cy="4525963"/>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609600" y="6356351"/>
            <a:ext cx="2844800" cy="365125"/>
          </a:xfrm>
          <a:prstGeom prst="rect">
            <a:avLst/>
          </a:prstGeom>
        </p:spPr>
        <p:txBody>
          <a:bodyPr/>
          <a:lstStyle/>
          <a:p>
            <a:fld id="{5E137E13-6931-4ECB-BB5B-849FB74182C0}" type="datetimeFigureOut">
              <a:rPr lang="zh-CN" altLang="en-US" smtClean="0"/>
              <a:t>2025/9/26</a:t>
            </a:fld>
            <a:endParaRPr lang="zh-CN" altLang="en-US"/>
          </a:p>
        </p:txBody>
      </p:sp>
      <p:sp>
        <p:nvSpPr>
          <p:cNvPr id="5" name="页脚占位符 4"/>
          <p:cNvSpPr>
            <a:spLocks noGrp="1"/>
          </p:cNvSpPr>
          <p:nvPr>
            <p:ph type="ftr" sz="quarter" idx="11"/>
          </p:nvPr>
        </p:nvSpPr>
        <p:spPr>
          <a:xfrm>
            <a:off x="4165600" y="6356351"/>
            <a:ext cx="3860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737600" y="6356351"/>
            <a:ext cx="2844800" cy="365125"/>
          </a:xfrm>
          <a:prstGeom prst="rect">
            <a:avLst/>
          </a:prstGeom>
        </p:spPr>
        <p:txBody>
          <a:bodyPr/>
          <a:lstStyle/>
          <a:p>
            <a:fld id="{23CBF4B4-C160-4F55-AC7D-1C8FF5BA05FA}"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084" y="4406901"/>
            <a:ext cx="10363200" cy="1362075"/>
          </a:xfrm>
          <a:prstGeom prst="rect">
            <a:avLst/>
          </a:prstGeom>
        </p:spPr>
        <p:txBody>
          <a:bodyPr anchor="t"/>
          <a:lstStyle>
            <a:lvl1pPr algn="l">
              <a:defRPr sz="5335" b="1" cap="all"/>
            </a:lvl1pPr>
          </a:lstStyle>
          <a:p>
            <a:r>
              <a:rPr lang="zh-CN" altLang="en-US"/>
              <a:t>单击此处编辑母版标题样式</a:t>
            </a:r>
          </a:p>
        </p:txBody>
      </p:sp>
      <p:sp>
        <p:nvSpPr>
          <p:cNvPr id="3" name="文本占位符 2"/>
          <p:cNvSpPr>
            <a:spLocks noGrp="1"/>
          </p:cNvSpPr>
          <p:nvPr>
            <p:ph type="body" idx="1"/>
          </p:nvPr>
        </p:nvSpPr>
        <p:spPr>
          <a:xfrm>
            <a:off x="963084" y="2906713"/>
            <a:ext cx="10363200" cy="1500187"/>
          </a:xfrm>
          <a:prstGeom prst="rect">
            <a:avLst/>
          </a:prstGeom>
        </p:spPr>
        <p:txBody>
          <a:bodyPr anchor="b"/>
          <a:lstStyle>
            <a:lvl1pPr marL="0" indent="0">
              <a:buNone/>
              <a:defRPr sz="2665">
                <a:solidFill>
                  <a:schemeClr val="tx1">
                    <a:tint val="75000"/>
                  </a:schemeClr>
                </a:solidFill>
              </a:defRPr>
            </a:lvl1pPr>
            <a:lvl2pPr marL="609600" indent="0">
              <a:buNone/>
              <a:defRPr sz="2400">
                <a:solidFill>
                  <a:schemeClr val="tx1">
                    <a:tint val="75000"/>
                  </a:schemeClr>
                </a:solidFill>
              </a:defRPr>
            </a:lvl2pPr>
            <a:lvl3pPr marL="1219200" indent="0">
              <a:buNone/>
              <a:defRPr sz="2135">
                <a:solidFill>
                  <a:schemeClr val="tx1">
                    <a:tint val="75000"/>
                  </a:schemeClr>
                </a:solidFill>
              </a:defRPr>
            </a:lvl3pPr>
            <a:lvl4pPr marL="1828800" indent="0">
              <a:buNone/>
              <a:defRPr sz="1865">
                <a:solidFill>
                  <a:schemeClr val="tx1">
                    <a:tint val="75000"/>
                  </a:schemeClr>
                </a:solidFill>
              </a:defRPr>
            </a:lvl4pPr>
            <a:lvl5pPr marL="2438400" indent="0">
              <a:buNone/>
              <a:defRPr sz="1865">
                <a:solidFill>
                  <a:schemeClr val="tx1">
                    <a:tint val="75000"/>
                  </a:schemeClr>
                </a:solidFill>
              </a:defRPr>
            </a:lvl5pPr>
            <a:lvl6pPr marL="3048000" indent="0">
              <a:buNone/>
              <a:defRPr sz="1865">
                <a:solidFill>
                  <a:schemeClr val="tx1">
                    <a:tint val="75000"/>
                  </a:schemeClr>
                </a:solidFill>
              </a:defRPr>
            </a:lvl6pPr>
            <a:lvl7pPr marL="3657600" indent="0">
              <a:buNone/>
              <a:defRPr sz="1865">
                <a:solidFill>
                  <a:schemeClr val="tx1">
                    <a:tint val="75000"/>
                  </a:schemeClr>
                </a:solidFill>
              </a:defRPr>
            </a:lvl7pPr>
            <a:lvl8pPr marL="4267200" indent="0">
              <a:buNone/>
              <a:defRPr sz="1865">
                <a:solidFill>
                  <a:schemeClr val="tx1">
                    <a:tint val="75000"/>
                  </a:schemeClr>
                </a:solidFill>
              </a:defRPr>
            </a:lvl8pPr>
            <a:lvl9pPr marL="4876800" indent="0">
              <a:buNone/>
              <a:defRPr sz="1865">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a:xfrm>
            <a:off x="609600" y="6356351"/>
            <a:ext cx="2844800" cy="365125"/>
          </a:xfrm>
          <a:prstGeom prst="rect">
            <a:avLst/>
          </a:prstGeom>
        </p:spPr>
        <p:txBody>
          <a:bodyPr/>
          <a:lstStyle/>
          <a:p>
            <a:fld id="{5E137E13-6931-4ECB-BB5B-849FB74182C0}" type="datetimeFigureOut">
              <a:rPr lang="zh-CN" altLang="en-US" smtClean="0"/>
              <a:t>2025/9/26</a:t>
            </a:fld>
            <a:endParaRPr lang="zh-CN" altLang="en-US"/>
          </a:p>
        </p:txBody>
      </p:sp>
      <p:sp>
        <p:nvSpPr>
          <p:cNvPr id="5" name="页脚占位符 4"/>
          <p:cNvSpPr>
            <a:spLocks noGrp="1"/>
          </p:cNvSpPr>
          <p:nvPr>
            <p:ph type="ftr" sz="quarter" idx="11"/>
          </p:nvPr>
        </p:nvSpPr>
        <p:spPr>
          <a:xfrm>
            <a:off x="4165600" y="6356351"/>
            <a:ext cx="3860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737600" y="6356351"/>
            <a:ext cx="2844800" cy="365125"/>
          </a:xfrm>
          <a:prstGeom prst="rect">
            <a:avLst/>
          </a:prstGeom>
        </p:spPr>
        <p:txBody>
          <a:bodyPr/>
          <a:lstStyle/>
          <a:p>
            <a:fld id="{23CBF4B4-C160-4F55-AC7D-1C8FF5BA05FA}"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9"/>
            <a:ext cx="10972800" cy="1143000"/>
          </a:xfrm>
          <a:prstGeom prst="rect">
            <a:avLst/>
          </a:prstGeom>
        </p:spPr>
        <p:txBody>
          <a:bodyPr/>
          <a:lstStyle/>
          <a:p>
            <a:r>
              <a:rPr lang="zh-CN" altLang="en-US"/>
              <a:t>单击此处编辑母版标题样式</a:t>
            </a:r>
          </a:p>
        </p:txBody>
      </p:sp>
      <p:sp>
        <p:nvSpPr>
          <p:cNvPr id="3" name="内容占位符 2"/>
          <p:cNvSpPr>
            <a:spLocks noGrp="1"/>
          </p:cNvSpPr>
          <p:nvPr>
            <p:ph sz="half" idx="1"/>
          </p:nvPr>
        </p:nvSpPr>
        <p:spPr>
          <a:xfrm>
            <a:off x="609600" y="1200151"/>
            <a:ext cx="5384800" cy="3394075"/>
          </a:xfrm>
          <a:prstGeom prst="rect">
            <a:avLst/>
          </a:prstGeom>
        </p:spPr>
        <p:txBody>
          <a:bodyPr/>
          <a:lstStyle>
            <a:lvl1pPr>
              <a:defRPr sz="3735"/>
            </a:lvl1pPr>
            <a:lvl2pPr>
              <a:defRPr sz="3200"/>
            </a:lvl2pPr>
            <a:lvl3pPr>
              <a:defRPr sz="2665"/>
            </a:lvl3pPr>
            <a:lvl4pPr>
              <a:defRPr sz="2400"/>
            </a:lvl4pPr>
            <a:lvl5pPr>
              <a:defRPr sz="2400"/>
            </a:lvl5pPr>
            <a:lvl6pPr>
              <a:defRPr sz="2400"/>
            </a:lvl6pPr>
            <a:lvl7pPr>
              <a:defRPr sz="2400"/>
            </a:lvl7pPr>
            <a:lvl8pPr>
              <a:defRPr sz="2400"/>
            </a:lvl8pPr>
            <a:lvl9pPr>
              <a:defRPr sz="24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97600" y="1200151"/>
            <a:ext cx="5384800" cy="3394075"/>
          </a:xfrm>
          <a:prstGeom prst="rect">
            <a:avLst/>
          </a:prstGeom>
        </p:spPr>
        <p:txBody>
          <a:bodyPr/>
          <a:lstStyle>
            <a:lvl1pPr>
              <a:defRPr sz="3735"/>
            </a:lvl1pPr>
            <a:lvl2pPr>
              <a:defRPr sz="3200"/>
            </a:lvl2pPr>
            <a:lvl3pPr>
              <a:defRPr sz="2665"/>
            </a:lvl3pPr>
            <a:lvl4pPr>
              <a:defRPr sz="2400"/>
            </a:lvl4pPr>
            <a:lvl5pPr>
              <a:defRPr sz="2400"/>
            </a:lvl5pPr>
            <a:lvl6pPr>
              <a:defRPr sz="2400"/>
            </a:lvl6pPr>
            <a:lvl7pPr>
              <a:defRPr sz="2400"/>
            </a:lvl7pPr>
            <a:lvl8pPr>
              <a:defRPr sz="2400"/>
            </a:lvl8pPr>
            <a:lvl9pPr>
              <a:defRPr sz="24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a:xfrm>
            <a:off x="609600" y="6356351"/>
            <a:ext cx="2844800" cy="365125"/>
          </a:xfrm>
          <a:prstGeom prst="rect">
            <a:avLst/>
          </a:prstGeom>
        </p:spPr>
        <p:txBody>
          <a:bodyPr/>
          <a:lstStyle/>
          <a:p>
            <a:fld id="{5E137E13-6931-4ECB-BB5B-849FB74182C0}" type="datetimeFigureOut">
              <a:rPr lang="zh-CN" altLang="en-US" smtClean="0"/>
              <a:t>2025/9/26</a:t>
            </a:fld>
            <a:endParaRPr lang="zh-CN" altLang="en-US"/>
          </a:p>
        </p:txBody>
      </p:sp>
      <p:sp>
        <p:nvSpPr>
          <p:cNvPr id="6" name="页脚占位符 5"/>
          <p:cNvSpPr>
            <a:spLocks noGrp="1"/>
          </p:cNvSpPr>
          <p:nvPr>
            <p:ph type="ftr" sz="quarter" idx="11"/>
          </p:nvPr>
        </p:nvSpPr>
        <p:spPr>
          <a:xfrm>
            <a:off x="4165600" y="6356351"/>
            <a:ext cx="3860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737600" y="6356351"/>
            <a:ext cx="2844800" cy="365125"/>
          </a:xfrm>
          <a:prstGeom prst="rect">
            <a:avLst/>
          </a:prstGeom>
        </p:spPr>
        <p:txBody>
          <a:bodyPr/>
          <a:lstStyle/>
          <a:p>
            <a:fld id="{23CBF4B4-C160-4F55-AC7D-1C8FF5BA05FA}"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9"/>
            <a:ext cx="10972800" cy="1143000"/>
          </a:xfrm>
          <a:prstGeom prst="rect">
            <a:avLst/>
          </a:prstGeo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917" cy="639763"/>
          </a:xfrm>
          <a:prstGeom prst="rect">
            <a:avLst/>
          </a:prstGeom>
        </p:spPr>
        <p:txBody>
          <a:bodyPr anchor="b"/>
          <a:lstStyle>
            <a:lvl1pPr marL="0" indent="0">
              <a:buNone/>
              <a:defRPr sz="3200" b="1"/>
            </a:lvl1pPr>
            <a:lvl2pPr marL="609600" indent="0">
              <a:buNone/>
              <a:defRPr sz="2665" b="1"/>
            </a:lvl2pPr>
            <a:lvl3pPr marL="1219200" indent="0">
              <a:buNone/>
              <a:defRPr sz="2400" b="1"/>
            </a:lvl3pPr>
            <a:lvl4pPr marL="1828800" indent="0">
              <a:buNone/>
              <a:defRPr sz="2135" b="1"/>
            </a:lvl4pPr>
            <a:lvl5pPr marL="2438400" indent="0">
              <a:buNone/>
              <a:defRPr sz="2135" b="1"/>
            </a:lvl5pPr>
            <a:lvl6pPr marL="3048000" indent="0">
              <a:buNone/>
              <a:defRPr sz="2135" b="1"/>
            </a:lvl6pPr>
            <a:lvl7pPr marL="3657600" indent="0">
              <a:buNone/>
              <a:defRPr sz="2135" b="1"/>
            </a:lvl7pPr>
            <a:lvl8pPr marL="4267200" indent="0">
              <a:buNone/>
              <a:defRPr sz="2135" b="1"/>
            </a:lvl8pPr>
            <a:lvl9pPr marL="4876800" indent="0">
              <a:buNone/>
              <a:defRPr sz="2135"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917" cy="3951288"/>
          </a:xfrm>
          <a:prstGeom prst="rect">
            <a:avLst/>
          </a:prstGeom>
        </p:spPr>
        <p:txBody>
          <a:bodyPr/>
          <a:lstStyle>
            <a:lvl1pPr>
              <a:defRPr sz="3200"/>
            </a:lvl1pPr>
            <a:lvl2pPr>
              <a:defRPr sz="2665"/>
            </a:lvl2pPr>
            <a:lvl3pPr>
              <a:defRPr sz="2400"/>
            </a:lvl3pPr>
            <a:lvl4pPr>
              <a:defRPr sz="2135"/>
            </a:lvl4pPr>
            <a:lvl5pPr>
              <a:defRPr sz="2135"/>
            </a:lvl5pPr>
            <a:lvl6pPr>
              <a:defRPr sz="2135"/>
            </a:lvl6pPr>
            <a:lvl7pPr>
              <a:defRPr sz="2135"/>
            </a:lvl7pPr>
            <a:lvl8pPr>
              <a:defRPr sz="2135"/>
            </a:lvl8pPr>
            <a:lvl9pPr>
              <a:defRPr sz="2135"/>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3369" y="1535113"/>
            <a:ext cx="5389033" cy="639763"/>
          </a:xfrm>
          <a:prstGeom prst="rect">
            <a:avLst/>
          </a:prstGeom>
        </p:spPr>
        <p:txBody>
          <a:bodyPr anchor="b"/>
          <a:lstStyle>
            <a:lvl1pPr marL="0" indent="0">
              <a:buNone/>
              <a:defRPr sz="3200" b="1"/>
            </a:lvl1pPr>
            <a:lvl2pPr marL="609600" indent="0">
              <a:buNone/>
              <a:defRPr sz="2665" b="1"/>
            </a:lvl2pPr>
            <a:lvl3pPr marL="1219200" indent="0">
              <a:buNone/>
              <a:defRPr sz="2400" b="1"/>
            </a:lvl3pPr>
            <a:lvl4pPr marL="1828800" indent="0">
              <a:buNone/>
              <a:defRPr sz="2135" b="1"/>
            </a:lvl4pPr>
            <a:lvl5pPr marL="2438400" indent="0">
              <a:buNone/>
              <a:defRPr sz="2135" b="1"/>
            </a:lvl5pPr>
            <a:lvl6pPr marL="3048000" indent="0">
              <a:buNone/>
              <a:defRPr sz="2135" b="1"/>
            </a:lvl6pPr>
            <a:lvl7pPr marL="3657600" indent="0">
              <a:buNone/>
              <a:defRPr sz="2135" b="1"/>
            </a:lvl7pPr>
            <a:lvl8pPr marL="4267200" indent="0">
              <a:buNone/>
              <a:defRPr sz="2135" b="1"/>
            </a:lvl8pPr>
            <a:lvl9pPr marL="4876800" indent="0">
              <a:buNone/>
              <a:defRPr sz="2135" b="1"/>
            </a:lvl9pPr>
          </a:lstStyle>
          <a:p>
            <a:pPr lvl="0"/>
            <a:r>
              <a:rPr lang="zh-CN" altLang="en-US"/>
              <a:t>单击此处编辑母版文本样式</a:t>
            </a:r>
          </a:p>
        </p:txBody>
      </p:sp>
      <p:sp>
        <p:nvSpPr>
          <p:cNvPr id="6" name="内容占位符 5"/>
          <p:cNvSpPr>
            <a:spLocks noGrp="1"/>
          </p:cNvSpPr>
          <p:nvPr>
            <p:ph sz="quarter" idx="4"/>
          </p:nvPr>
        </p:nvSpPr>
        <p:spPr>
          <a:xfrm>
            <a:off x="6193369" y="2174875"/>
            <a:ext cx="5389033" cy="3951288"/>
          </a:xfrm>
          <a:prstGeom prst="rect">
            <a:avLst/>
          </a:prstGeom>
        </p:spPr>
        <p:txBody>
          <a:bodyPr/>
          <a:lstStyle>
            <a:lvl1pPr>
              <a:defRPr sz="3200"/>
            </a:lvl1pPr>
            <a:lvl2pPr>
              <a:defRPr sz="2665"/>
            </a:lvl2pPr>
            <a:lvl3pPr>
              <a:defRPr sz="2400"/>
            </a:lvl3pPr>
            <a:lvl4pPr>
              <a:defRPr sz="2135"/>
            </a:lvl4pPr>
            <a:lvl5pPr>
              <a:defRPr sz="2135"/>
            </a:lvl5pPr>
            <a:lvl6pPr>
              <a:defRPr sz="2135"/>
            </a:lvl6pPr>
            <a:lvl7pPr>
              <a:defRPr sz="2135"/>
            </a:lvl7pPr>
            <a:lvl8pPr>
              <a:defRPr sz="2135"/>
            </a:lvl8pPr>
            <a:lvl9pPr>
              <a:defRPr sz="2135"/>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a:xfrm>
            <a:off x="609600" y="6356351"/>
            <a:ext cx="2844800" cy="365125"/>
          </a:xfrm>
          <a:prstGeom prst="rect">
            <a:avLst/>
          </a:prstGeom>
        </p:spPr>
        <p:txBody>
          <a:bodyPr/>
          <a:lstStyle/>
          <a:p>
            <a:fld id="{5E137E13-6931-4ECB-BB5B-849FB74182C0}" type="datetimeFigureOut">
              <a:rPr lang="zh-CN" altLang="en-US" smtClean="0"/>
              <a:t>2025/9/26</a:t>
            </a:fld>
            <a:endParaRPr lang="zh-CN" altLang="en-US"/>
          </a:p>
        </p:txBody>
      </p:sp>
      <p:sp>
        <p:nvSpPr>
          <p:cNvPr id="8" name="页脚占位符 7"/>
          <p:cNvSpPr>
            <a:spLocks noGrp="1"/>
          </p:cNvSpPr>
          <p:nvPr>
            <p:ph type="ftr" sz="quarter" idx="11"/>
          </p:nvPr>
        </p:nvSpPr>
        <p:spPr>
          <a:xfrm>
            <a:off x="4165600" y="6356351"/>
            <a:ext cx="3860800" cy="365125"/>
          </a:xfrm>
          <a:prstGeom prst="rect">
            <a:avLst/>
          </a:prstGeom>
        </p:spPr>
        <p:txBody>
          <a:bodyPr/>
          <a:lstStyle/>
          <a:p>
            <a:endParaRPr lang="zh-CN" altLang="en-US"/>
          </a:p>
        </p:txBody>
      </p:sp>
      <p:sp>
        <p:nvSpPr>
          <p:cNvPr id="9" name="灯片编号占位符 8"/>
          <p:cNvSpPr>
            <a:spLocks noGrp="1"/>
          </p:cNvSpPr>
          <p:nvPr>
            <p:ph type="sldNum" sz="quarter" idx="12"/>
          </p:nvPr>
        </p:nvSpPr>
        <p:spPr>
          <a:xfrm>
            <a:off x="8737600" y="6356351"/>
            <a:ext cx="2844800" cy="365125"/>
          </a:xfrm>
          <a:prstGeom prst="rect">
            <a:avLst/>
          </a:prstGeom>
        </p:spPr>
        <p:txBody>
          <a:bodyPr/>
          <a:lstStyle/>
          <a:p>
            <a:fld id="{23CBF4B4-C160-4F55-AC7D-1C8FF5BA05FA}"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9"/>
            <a:ext cx="10972800" cy="1143000"/>
          </a:xfrm>
          <a:prstGeom prst="rect">
            <a:avLst/>
          </a:prstGeom>
        </p:spPr>
        <p:txBody>
          <a:bodyPr/>
          <a:lstStyle/>
          <a:p>
            <a:r>
              <a:rPr lang="zh-CN" altLang="en-US"/>
              <a:t>单击此处编辑母版标题样式</a:t>
            </a:r>
          </a:p>
        </p:txBody>
      </p:sp>
      <p:sp>
        <p:nvSpPr>
          <p:cNvPr id="3" name="日期占位符 2"/>
          <p:cNvSpPr>
            <a:spLocks noGrp="1"/>
          </p:cNvSpPr>
          <p:nvPr>
            <p:ph type="dt" sz="half" idx="10"/>
          </p:nvPr>
        </p:nvSpPr>
        <p:spPr>
          <a:xfrm>
            <a:off x="609600" y="6356351"/>
            <a:ext cx="2844800" cy="365125"/>
          </a:xfrm>
          <a:prstGeom prst="rect">
            <a:avLst/>
          </a:prstGeom>
        </p:spPr>
        <p:txBody>
          <a:bodyPr/>
          <a:lstStyle/>
          <a:p>
            <a:fld id="{5E137E13-6931-4ECB-BB5B-849FB74182C0}" type="datetimeFigureOut">
              <a:rPr lang="zh-CN" altLang="en-US" smtClean="0"/>
              <a:t>2025/9/26</a:t>
            </a:fld>
            <a:endParaRPr lang="zh-CN" altLang="en-US"/>
          </a:p>
        </p:txBody>
      </p:sp>
      <p:sp>
        <p:nvSpPr>
          <p:cNvPr id="4" name="页脚占位符 3"/>
          <p:cNvSpPr>
            <a:spLocks noGrp="1"/>
          </p:cNvSpPr>
          <p:nvPr>
            <p:ph type="ftr" sz="quarter" idx="11"/>
          </p:nvPr>
        </p:nvSpPr>
        <p:spPr>
          <a:xfrm>
            <a:off x="4165600" y="6356351"/>
            <a:ext cx="3860800" cy="365125"/>
          </a:xfrm>
          <a:prstGeom prst="rect">
            <a:avLst/>
          </a:prstGeom>
        </p:spPr>
        <p:txBody>
          <a:bodyPr/>
          <a:lstStyle/>
          <a:p>
            <a:endParaRPr lang="zh-CN" altLang="en-US"/>
          </a:p>
        </p:txBody>
      </p:sp>
      <p:sp>
        <p:nvSpPr>
          <p:cNvPr id="5" name="灯片编号占位符 4"/>
          <p:cNvSpPr>
            <a:spLocks noGrp="1"/>
          </p:cNvSpPr>
          <p:nvPr>
            <p:ph type="sldNum" sz="quarter" idx="12"/>
          </p:nvPr>
        </p:nvSpPr>
        <p:spPr>
          <a:xfrm>
            <a:off x="8737600" y="6356351"/>
            <a:ext cx="2844800" cy="365125"/>
          </a:xfrm>
          <a:prstGeom prst="rect">
            <a:avLst/>
          </a:prstGeom>
        </p:spPr>
        <p:txBody>
          <a:bodyPr/>
          <a:lstStyle/>
          <a:p>
            <a:fld id="{23CBF4B4-C160-4F55-AC7D-1C8FF5BA05FA}"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609600" y="6356351"/>
            <a:ext cx="2844800" cy="365125"/>
          </a:xfrm>
          <a:prstGeom prst="rect">
            <a:avLst/>
          </a:prstGeom>
        </p:spPr>
        <p:txBody>
          <a:bodyPr/>
          <a:lstStyle/>
          <a:p>
            <a:fld id="{5E137E13-6931-4ECB-BB5B-849FB74182C0}" type="datetimeFigureOut">
              <a:rPr lang="zh-CN" altLang="en-US" smtClean="0"/>
              <a:t>2025/9/26</a:t>
            </a:fld>
            <a:endParaRPr lang="zh-CN" altLang="en-US"/>
          </a:p>
        </p:txBody>
      </p:sp>
      <p:sp>
        <p:nvSpPr>
          <p:cNvPr id="3" name="页脚占位符 2"/>
          <p:cNvSpPr>
            <a:spLocks noGrp="1"/>
          </p:cNvSpPr>
          <p:nvPr>
            <p:ph type="ftr" sz="quarter" idx="11"/>
          </p:nvPr>
        </p:nvSpPr>
        <p:spPr>
          <a:xfrm>
            <a:off x="4165600" y="6356351"/>
            <a:ext cx="3860800" cy="365125"/>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8737600" y="6356351"/>
            <a:ext cx="2844800" cy="365125"/>
          </a:xfrm>
          <a:prstGeom prst="rect">
            <a:avLst/>
          </a:prstGeom>
        </p:spPr>
        <p:txBody>
          <a:bodyPr/>
          <a:lstStyle/>
          <a:p>
            <a:fld id="{23CBF4B4-C160-4F55-AC7D-1C8FF5BA05FA}"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2" y="273049"/>
            <a:ext cx="4011084" cy="1162051"/>
          </a:xfrm>
          <a:prstGeom prst="rect">
            <a:avLst/>
          </a:prstGeom>
        </p:spPr>
        <p:txBody>
          <a:bodyPr anchor="b"/>
          <a:lstStyle>
            <a:lvl1pPr algn="l">
              <a:defRPr sz="2665" b="1"/>
            </a:lvl1pPr>
          </a:lstStyle>
          <a:p>
            <a:r>
              <a:rPr lang="zh-CN" altLang="en-US"/>
              <a:t>单击此处编辑母版标题样式</a:t>
            </a:r>
          </a:p>
        </p:txBody>
      </p:sp>
      <p:sp>
        <p:nvSpPr>
          <p:cNvPr id="3" name="内容占位符 2"/>
          <p:cNvSpPr>
            <a:spLocks noGrp="1"/>
          </p:cNvSpPr>
          <p:nvPr>
            <p:ph idx="1"/>
          </p:nvPr>
        </p:nvSpPr>
        <p:spPr>
          <a:xfrm>
            <a:off x="4766733" y="273052"/>
            <a:ext cx="6815667" cy="5853113"/>
          </a:xfrm>
          <a:prstGeom prst="rect">
            <a:avLst/>
          </a:prstGeom>
        </p:spPr>
        <p:txBody>
          <a:bodyPr/>
          <a:lstStyle>
            <a:lvl1pPr>
              <a:defRPr sz="4265"/>
            </a:lvl1pPr>
            <a:lvl2pPr>
              <a:defRPr sz="3735"/>
            </a:lvl2pPr>
            <a:lvl3pPr>
              <a:defRPr sz="3200"/>
            </a:lvl3pPr>
            <a:lvl4pPr>
              <a:defRPr sz="2665"/>
            </a:lvl4pPr>
            <a:lvl5pPr>
              <a:defRPr sz="2665"/>
            </a:lvl5pPr>
            <a:lvl6pPr>
              <a:defRPr sz="2665"/>
            </a:lvl6pPr>
            <a:lvl7pPr>
              <a:defRPr sz="2665"/>
            </a:lvl7pPr>
            <a:lvl8pPr>
              <a:defRPr sz="2665"/>
            </a:lvl8pPr>
            <a:lvl9pPr>
              <a:defRPr sz="2665"/>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2" y="1435102"/>
            <a:ext cx="4011084" cy="4691063"/>
          </a:xfrm>
          <a:prstGeom prst="rect">
            <a:avLst/>
          </a:prstGeom>
        </p:spPr>
        <p:txBody>
          <a:bodyPr/>
          <a:lstStyle>
            <a:lvl1pPr marL="0" indent="0">
              <a:buNone/>
              <a:defRPr sz="1865"/>
            </a:lvl1pPr>
            <a:lvl2pPr marL="609600" indent="0">
              <a:buNone/>
              <a:defRPr sz="1600"/>
            </a:lvl2pPr>
            <a:lvl3pPr marL="1219200" indent="0">
              <a:buNone/>
              <a:defRPr sz="1335"/>
            </a:lvl3pPr>
            <a:lvl4pPr marL="1828800" indent="0">
              <a:buNone/>
              <a:defRPr sz="1200"/>
            </a:lvl4pPr>
            <a:lvl5pPr marL="2438400" indent="0">
              <a:buNone/>
              <a:defRPr sz="1200"/>
            </a:lvl5pPr>
            <a:lvl6pPr marL="3048000" indent="0">
              <a:buNone/>
              <a:defRPr sz="1200"/>
            </a:lvl6pPr>
            <a:lvl7pPr marL="3657600" indent="0">
              <a:buNone/>
              <a:defRPr sz="1200"/>
            </a:lvl7pPr>
            <a:lvl8pPr marL="4267200" indent="0">
              <a:buNone/>
              <a:defRPr sz="1200"/>
            </a:lvl8pPr>
            <a:lvl9pPr marL="4876800" indent="0">
              <a:buNone/>
              <a:defRPr sz="1200"/>
            </a:lvl9pPr>
          </a:lstStyle>
          <a:p>
            <a:pPr lvl="0"/>
            <a:r>
              <a:rPr lang="zh-CN" altLang="en-US"/>
              <a:t>单击此处编辑母版文本样式</a:t>
            </a:r>
          </a:p>
        </p:txBody>
      </p:sp>
      <p:sp>
        <p:nvSpPr>
          <p:cNvPr id="5" name="日期占位符 4"/>
          <p:cNvSpPr>
            <a:spLocks noGrp="1"/>
          </p:cNvSpPr>
          <p:nvPr>
            <p:ph type="dt" sz="half" idx="10"/>
          </p:nvPr>
        </p:nvSpPr>
        <p:spPr>
          <a:xfrm>
            <a:off x="609600" y="6356351"/>
            <a:ext cx="2844800" cy="365125"/>
          </a:xfrm>
          <a:prstGeom prst="rect">
            <a:avLst/>
          </a:prstGeom>
        </p:spPr>
        <p:txBody>
          <a:bodyPr/>
          <a:lstStyle/>
          <a:p>
            <a:fld id="{5E137E13-6931-4ECB-BB5B-849FB74182C0}" type="datetimeFigureOut">
              <a:rPr lang="zh-CN" altLang="en-US" smtClean="0"/>
              <a:t>2025/9/26</a:t>
            </a:fld>
            <a:endParaRPr lang="zh-CN" altLang="en-US"/>
          </a:p>
        </p:txBody>
      </p:sp>
      <p:sp>
        <p:nvSpPr>
          <p:cNvPr id="6" name="页脚占位符 5"/>
          <p:cNvSpPr>
            <a:spLocks noGrp="1"/>
          </p:cNvSpPr>
          <p:nvPr>
            <p:ph type="ftr" sz="quarter" idx="11"/>
          </p:nvPr>
        </p:nvSpPr>
        <p:spPr>
          <a:xfrm>
            <a:off x="4165600" y="6356351"/>
            <a:ext cx="3860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737600" y="6356351"/>
            <a:ext cx="2844800" cy="365125"/>
          </a:xfrm>
          <a:prstGeom prst="rect">
            <a:avLst/>
          </a:prstGeom>
        </p:spPr>
        <p:txBody>
          <a:bodyPr/>
          <a:lstStyle/>
          <a:p>
            <a:fld id="{23CBF4B4-C160-4F55-AC7D-1C8FF5BA05FA}"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717" y="4800600"/>
            <a:ext cx="7315200" cy="566739"/>
          </a:xfrm>
          <a:prstGeom prst="rect">
            <a:avLst/>
          </a:prstGeom>
        </p:spPr>
        <p:txBody>
          <a:bodyPr anchor="b"/>
          <a:lstStyle>
            <a:lvl1pPr algn="l">
              <a:defRPr sz="2665" b="1"/>
            </a:lvl1pPr>
          </a:lstStyle>
          <a:p>
            <a:r>
              <a:rPr lang="zh-CN" altLang="en-US"/>
              <a:t>单击此处编辑母版标题样式</a:t>
            </a:r>
          </a:p>
        </p:txBody>
      </p:sp>
      <p:sp>
        <p:nvSpPr>
          <p:cNvPr id="3" name="图片占位符 2"/>
          <p:cNvSpPr>
            <a:spLocks noGrp="1"/>
          </p:cNvSpPr>
          <p:nvPr>
            <p:ph type="pic" idx="1"/>
          </p:nvPr>
        </p:nvSpPr>
        <p:spPr>
          <a:xfrm>
            <a:off x="2389717" y="612775"/>
            <a:ext cx="7315200" cy="4114800"/>
          </a:xfrm>
          <a:prstGeom prst="rect">
            <a:avLst/>
          </a:prstGeom>
        </p:spPr>
        <p:txBody>
          <a:bodyPr/>
          <a:lstStyle>
            <a:lvl1pPr marL="0" indent="0">
              <a:buNone/>
              <a:defRPr sz="4265"/>
            </a:lvl1pPr>
            <a:lvl2pPr marL="609600" indent="0">
              <a:buNone/>
              <a:defRPr sz="3735"/>
            </a:lvl2pPr>
            <a:lvl3pPr marL="1219200" indent="0">
              <a:buNone/>
              <a:defRPr sz="3200"/>
            </a:lvl3pPr>
            <a:lvl4pPr marL="1828800" indent="0">
              <a:buNone/>
              <a:defRPr sz="2665"/>
            </a:lvl4pPr>
            <a:lvl5pPr marL="2438400" indent="0">
              <a:buNone/>
              <a:defRPr sz="2665"/>
            </a:lvl5pPr>
            <a:lvl6pPr marL="3048000" indent="0">
              <a:buNone/>
              <a:defRPr sz="2665"/>
            </a:lvl6pPr>
            <a:lvl7pPr marL="3657600" indent="0">
              <a:buNone/>
              <a:defRPr sz="2665"/>
            </a:lvl7pPr>
            <a:lvl8pPr marL="4267200" indent="0">
              <a:buNone/>
              <a:defRPr sz="2665"/>
            </a:lvl8pPr>
            <a:lvl9pPr marL="4876800" indent="0">
              <a:buNone/>
              <a:defRPr sz="2665"/>
            </a:lvl9pPr>
          </a:lstStyle>
          <a:p>
            <a:endParaRPr lang="zh-CN" altLang="en-US"/>
          </a:p>
        </p:txBody>
      </p:sp>
      <p:sp>
        <p:nvSpPr>
          <p:cNvPr id="4" name="文本占位符 3"/>
          <p:cNvSpPr>
            <a:spLocks noGrp="1"/>
          </p:cNvSpPr>
          <p:nvPr>
            <p:ph type="body" sz="half" idx="2"/>
          </p:nvPr>
        </p:nvSpPr>
        <p:spPr>
          <a:xfrm>
            <a:off x="2389717" y="5367338"/>
            <a:ext cx="7315200" cy="804863"/>
          </a:xfrm>
          <a:prstGeom prst="rect">
            <a:avLst/>
          </a:prstGeom>
        </p:spPr>
        <p:txBody>
          <a:bodyPr/>
          <a:lstStyle>
            <a:lvl1pPr marL="0" indent="0">
              <a:buNone/>
              <a:defRPr sz="1865"/>
            </a:lvl1pPr>
            <a:lvl2pPr marL="609600" indent="0">
              <a:buNone/>
              <a:defRPr sz="1600"/>
            </a:lvl2pPr>
            <a:lvl3pPr marL="1219200" indent="0">
              <a:buNone/>
              <a:defRPr sz="1335"/>
            </a:lvl3pPr>
            <a:lvl4pPr marL="1828800" indent="0">
              <a:buNone/>
              <a:defRPr sz="1200"/>
            </a:lvl4pPr>
            <a:lvl5pPr marL="2438400" indent="0">
              <a:buNone/>
              <a:defRPr sz="1200"/>
            </a:lvl5pPr>
            <a:lvl6pPr marL="3048000" indent="0">
              <a:buNone/>
              <a:defRPr sz="1200"/>
            </a:lvl6pPr>
            <a:lvl7pPr marL="3657600" indent="0">
              <a:buNone/>
              <a:defRPr sz="1200"/>
            </a:lvl7pPr>
            <a:lvl8pPr marL="4267200" indent="0">
              <a:buNone/>
              <a:defRPr sz="1200"/>
            </a:lvl8pPr>
            <a:lvl9pPr marL="4876800" indent="0">
              <a:buNone/>
              <a:defRPr sz="1200"/>
            </a:lvl9pPr>
          </a:lstStyle>
          <a:p>
            <a:pPr lvl="0"/>
            <a:r>
              <a:rPr lang="zh-CN" altLang="en-US"/>
              <a:t>单击此处编辑母版文本样式</a:t>
            </a:r>
          </a:p>
        </p:txBody>
      </p:sp>
      <p:sp>
        <p:nvSpPr>
          <p:cNvPr id="5" name="日期占位符 4"/>
          <p:cNvSpPr>
            <a:spLocks noGrp="1"/>
          </p:cNvSpPr>
          <p:nvPr>
            <p:ph type="dt" sz="half" idx="10"/>
          </p:nvPr>
        </p:nvSpPr>
        <p:spPr>
          <a:xfrm>
            <a:off x="609600" y="6356351"/>
            <a:ext cx="2844800" cy="365125"/>
          </a:xfrm>
          <a:prstGeom prst="rect">
            <a:avLst/>
          </a:prstGeom>
        </p:spPr>
        <p:txBody>
          <a:bodyPr/>
          <a:lstStyle/>
          <a:p>
            <a:fld id="{5E137E13-6931-4ECB-BB5B-849FB74182C0}" type="datetimeFigureOut">
              <a:rPr lang="zh-CN" altLang="en-US" smtClean="0"/>
              <a:t>2025/9/26</a:t>
            </a:fld>
            <a:endParaRPr lang="zh-CN" altLang="en-US"/>
          </a:p>
        </p:txBody>
      </p:sp>
      <p:sp>
        <p:nvSpPr>
          <p:cNvPr id="6" name="页脚占位符 5"/>
          <p:cNvSpPr>
            <a:spLocks noGrp="1"/>
          </p:cNvSpPr>
          <p:nvPr>
            <p:ph type="ftr" sz="quarter" idx="11"/>
          </p:nvPr>
        </p:nvSpPr>
        <p:spPr>
          <a:xfrm>
            <a:off x="4165600" y="6356351"/>
            <a:ext cx="3860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737600" y="6356351"/>
            <a:ext cx="2844800" cy="365125"/>
          </a:xfrm>
          <a:prstGeom prst="rect">
            <a:avLst/>
          </a:prstGeom>
        </p:spPr>
        <p:txBody>
          <a:bodyPr/>
          <a:lstStyle/>
          <a:p>
            <a:fld id="{23CBF4B4-C160-4F55-AC7D-1C8FF5BA05FA}"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9"/>
            <a:ext cx="10972800" cy="1143000"/>
          </a:xfrm>
          <a:prstGeom prst="rect">
            <a:avLst/>
          </a:prstGeom>
        </p:spPr>
        <p:txBody>
          <a:bodyPr/>
          <a:lstStyle/>
          <a:p>
            <a:r>
              <a:rPr lang="zh-CN" altLang="en-US"/>
              <a:t>单击此处编辑母版标题样式</a:t>
            </a:r>
          </a:p>
        </p:txBody>
      </p:sp>
      <p:sp>
        <p:nvSpPr>
          <p:cNvPr id="3" name="竖排文字占位符 2"/>
          <p:cNvSpPr>
            <a:spLocks noGrp="1"/>
          </p:cNvSpPr>
          <p:nvPr>
            <p:ph type="body" orient="vert" idx="1"/>
          </p:nvPr>
        </p:nvSpPr>
        <p:spPr>
          <a:xfrm>
            <a:off x="609600" y="1600201"/>
            <a:ext cx="10972800" cy="4525963"/>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609600" y="6356351"/>
            <a:ext cx="2844800" cy="365125"/>
          </a:xfrm>
          <a:prstGeom prst="rect">
            <a:avLst/>
          </a:prstGeom>
        </p:spPr>
        <p:txBody>
          <a:bodyPr/>
          <a:lstStyle/>
          <a:p>
            <a:fld id="{5E137E13-6931-4ECB-BB5B-849FB74182C0}" type="datetimeFigureOut">
              <a:rPr lang="zh-CN" altLang="en-US" smtClean="0"/>
              <a:t>2025/9/26</a:t>
            </a:fld>
            <a:endParaRPr lang="zh-CN" altLang="en-US"/>
          </a:p>
        </p:txBody>
      </p:sp>
      <p:sp>
        <p:nvSpPr>
          <p:cNvPr id="5" name="页脚占位符 4"/>
          <p:cNvSpPr>
            <a:spLocks noGrp="1"/>
          </p:cNvSpPr>
          <p:nvPr>
            <p:ph type="ftr" sz="quarter" idx="11"/>
          </p:nvPr>
        </p:nvSpPr>
        <p:spPr>
          <a:xfrm>
            <a:off x="4165600" y="6356351"/>
            <a:ext cx="3860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737600" y="6356351"/>
            <a:ext cx="2844800" cy="365125"/>
          </a:xfrm>
          <a:prstGeom prst="rect">
            <a:avLst/>
          </a:prstGeom>
        </p:spPr>
        <p:txBody>
          <a:bodyPr/>
          <a:lstStyle/>
          <a:p>
            <a:fld id="{23CBF4B4-C160-4F55-AC7D-1C8FF5BA05FA}"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06375"/>
            <a:ext cx="2743200" cy="4387851"/>
          </a:xfrm>
          <a:prstGeom prst="rect">
            <a:avLst/>
          </a:prstGeo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609600" y="206375"/>
            <a:ext cx="8026400" cy="4387851"/>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609600" y="6356351"/>
            <a:ext cx="2844800" cy="365125"/>
          </a:xfrm>
          <a:prstGeom prst="rect">
            <a:avLst/>
          </a:prstGeom>
        </p:spPr>
        <p:txBody>
          <a:bodyPr/>
          <a:lstStyle/>
          <a:p>
            <a:fld id="{5E137E13-6931-4ECB-BB5B-849FB74182C0}" type="datetimeFigureOut">
              <a:rPr lang="zh-CN" altLang="en-US" smtClean="0"/>
              <a:t>2025/9/26</a:t>
            </a:fld>
            <a:endParaRPr lang="zh-CN" altLang="en-US"/>
          </a:p>
        </p:txBody>
      </p:sp>
      <p:sp>
        <p:nvSpPr>
          <p:cNvPr id="5" name="页脚占位符 4"/>
          <p:cNvSpPr>
            <a:spLocks noGrp="1"/>
          </p:cNvSpPr>
          <p:nvPr>
            <p:ph type="ftr" sz="quarter" idx="11"/>
          </p:nvPr>
        </p:nvSpPr>
        <p:spPr>
          <a:xfrm>
            <a:off x="4165600" y="6356351"/>
            <a:ext cx="3860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737600" y="6356351"/>
            <a:ext cx="2844800" cy="365125"/>
          </a:xfrm>
          <a:prstGeom prst="rect">
            <a:avLst/>
          </a:prstGeom>
        </p:spPr>
        <p:txBody>
          <a:bodyPr/>
          <a:lstStyle/>
          <a:p>
            <a:fld id="{23CBF4B4-C160-4F55-AC7D-1C8FF5BA05FA}"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userDrawn="1">
  <p:cSld name="1_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userDrawn="1">
  <p:cSld name="1_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userDrawn="1">
  <p:cSld name="9_标题幻灯片">
    <p:spTree>
      <p:nvGrpSpPr>
        <p:cNvPr id="1" name=""/>
        <p:cNvGrpSpPr/>
        <p:nvPr/>
      </p:nvGrpSpPr>
      <p:grpSpPr>
        <a:xfrm>
          <a:off x="0" y="0"/>
          <a:ext cx="0" cy="0"/>
          <a:chOff x="0" y="0"/>
          <a:chExt cx="0" cy="0"/>
        </a:xfrm>
      </p:grpSpPr>
      <p:sp>
        <p:nvSpPr>
          <p:cNvPr id="7" name="矩形 6"/>
          <p:cNvSpPr/>
          <p:nvPr userDrawn="1"/>
        </p:nvSpPr>
        <p:spPr>
          <a:xfrm>
            <a:off x="0" y="0"/>
            <a:ext cx="12192000" cy="932723"/>
          </a:xfrm>
          <a:prstGeom prst="rect">
            <a:avLst/>
          </a:prstGeom>
          <a:solidFill>
            <a:srgbClr val="568D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pic>
        <p:nvPicPr>
          <p:cNvPr id="8" name="图片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39349" y="-27384"/>
            <a:ext cx="2272415" cy="960107"/>
          </a:xfrm>
          <a:prstGeom prst="rect">
            <a:avLst/>
          </a:prstGeom>
        </p:spPr>
      </p:pic>
      <p:sp>
        <p:nvSpPr>
          <p:cNvPr id="9" name="矩形 8"/>
          <p:cNvSpPr/>
          <p:nvPr userDrawn="1"/>
        </p:nvSpPr>
        <p:spPr>
          <a:xfrm>
            <a:off x="8636668" y="234321"/>
            <a:ext cx="1140056" cy="379656"/>
          </a:xfrm>
          <a:prstGeom prst="rect">
            <a:avLst/>
          </a:prstGeom>
        </p:spPr>
        <p:txBody>
          <a:bodyPr wrap="none">
            <a:spAutoFit/>
          </a:bodyPr>
          <a:lstStyle/>
          <a:p>
            <a:r>
              <a:rPr lang="zh-CN" altLang="en-US" sz="1865" dirty="0">
                <a:solidFill>
                  <a:schemeClr val="bg1"/>
                </a:solidFill>
                <a:latin typeface="微软雅黑" panose="020B0503020204020204" charset="-122"/>
                <a:ea typeface="微软雅黑" panose="020B0503020204020204" charset="-122"/>
              </a:rPr>
              <a:t>课题综述</a:t>
            </a:r>
          </a:p>
        </p:txBody>
      </p:sp>
      <p:sp>
        <p:nvSpPr>
          <p:cNvPr id="10" name="矩形 9"/>
          <p:cNvSpPr/>
          <p:nvPr userDrawn="1"/>
        </p:nvSpPr>
        <p:spPr>
          <a:xfrm>
            <a:off x="11419674" y="344536"/>
            <a:ext cx="244945" cy="183709"/>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latin typeface="微软雅黑" panose="020B0503020204020204" charset="-122"/>
              <a:ea typeface="微软雅黑" panose="020B0503020204020204" charset="-122"/>
            </a:endParaRPr>
          </a:p>
        </p:txBody>
      </p:sp>
      <p:sp>
        <p:nvSpPr>
          <p:cNvPr id="11" name="矩形 10"/>
          <p:cNvSpPr/>
          <p:nvPr userDrawn="1"/>
        </p:nvSpPr>
        <p:spPr>
          <a:xfrm>
            <a:off x="11105336" y="344536"/>
            <a:ext cx="244945" cy="183709"/>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latin typeface="微软雅黑" panose="020B0503020204020204" charset="-122"/>
              <a:ea typeface="微软雅黑" panose="020B0503020204020204" charset="-122"/>
            </a:endParaRPr>
          </a:p>
        </p:txBody>
      </p:sp>
      <p:sp>
        <p:nvSpPr>
          <p:cNvPr id="12" name="矩形 11"/>
          <p:cNvSpPr/>
          <p:nvPr userDrawn="1"/>
        </p:nvSpPr>
        <p:spPr>
          <a:xfrm>
            <a:off x="10796976" y="344536"/>
            <a:ext cx="244945" cy="183709"/>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latin typeface="微软雅黑" panose="020B0503020204020204" charset="-122"/>
              <a:ea typeface="微软雅黑" panose="020B0503020204020204" charset="-122"/>
            </a:endParaRPr>
          </a:p>
        </p:txBody>
      </p:sp>
      <p:sp>
        <p:nvSpPr>
          <p:cNvPr id="13" name="矩形 12"/>
          <p:cNvSpPr/>
          <p:nvPr userDrawn="1"/>
        </p:nvSpPr>
        <p:spPr>
          <a:xfrm>
            <a:off x="10482637" y="344536"/>
            <a:ext cx="244945" cy="183709"/>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latin typeface="微软雅黑" panose="020B0503020204020204" charset="-122"/>
              <a:ea typeface="微软雅黑" panose="020B0503020204020204" charset="-122"/>
            </a:endParaRPr>
          </a:p>
        </p:txBody>
      </p:sp>
      <p:sp>
        <p:nvSpPr>
          <p:cNvPr id="14" name="矩形 13"/>
          <p:cNvSpPr/>
          <p:nvPr userDrawn="1"/>
        </p:nvSpPr>
        <p:spPr>
          <a:xfrm>
            <a:off x="10168297" y="344536"/>
            <a:ext cx="244945" cy="183709"/>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latin typeface="微软雅黑" panose="020B0503020204020204" charset="-122"/>
              <a:ea typeface="微软雅黑" panose="020B0503020204020204" charset="-122"/>
            </a:endParaRPr>
          </a:p>
        </p:txBody>
      </p:sp>
      <p:sp>
        <p:nvSpPr>
          <p:cNvPr id="15" name="矩形 14"/>
          <p:cNvSpPr/>
          <p:nvPr userDrawn="1"/>
        </p:nvSpPr>
        <p:spPr>
          <a:xfrm>
            <a:off x="9845496" y="344536"/>
            <a:ext cx="244945" cy="183709"/>
          </a:xfrm>
          <a:prstGeom prst="rect">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ags" Target="../tags/tag5.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ags" Target="../tags/tag4.xml"/><Relationship Id="rId2" Type="http://schemas.openxmlformats.org/officeDocument/2006/relationships/slideLayout" Target="../slideLayouts/slideLayout2.xml"/><Relationship Id="rId16" Type="http://schemas.openxmlformats.org/officeDocument/2006/relationships/tags" Target="../tags/tag3.xml"/><Relationship Id="rId20" Type="http://schemas.openxmlformats.org/officeDocument/2006/relationships/tags" Target="../tags/tag7.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ags" Target="../tags/tag2.xml"/><Relationship Id="rId10" Type="http://schemas.openxmlformats.org/officeDocument/2006/relationships/slideLayout" Target="../slideLayouts/slideLayout10.xml"/><Relationship Id="rId19" Type="http://schemas.openxmlformats.org/officeDocument/2006/relationships/tags" Target="../tags/tag6.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theme" Target="../theme/theme2.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slideLayout" Target="../slideLayouts/slideLayout36.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2" Type="http://schemas.openxmlformats.org/officeDocument/2006/relationships/slideLayout" Target="../slideLayouts/slideLayout25.xml"/><Relationship Id="rId16" Type="http://schemas.openxmlformats.org/officeDocument/2006/relationships/theme" Target="../theme/theme3.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5" Type="http://schemas.openxmlformats.org/officeDocument/2006/relationships/slideLayout" Target="../slideLayouts/slideLayout3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slideLayout" Target="../slideLayouts/slideLayout3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custDataLst>
              <p:tags r:id="rId16"/>
            </p:custDataLst>
          </p:nvPr>
        </p:nvSpPr>
        <p:spPr>
          <a:xfrm>
            <a:off x="608400" y="608400"/>
            <a:ext cx="10969200" cy="705600"/>
          </a:xfrm>
          <a:prstGeom prst="rect">
            <a:avLst/>
          </a:prstGeom>
        </p:spPr>
        <p:txBody>
          <a:bodyPr vert="horz" lIns="90170" tIns="46990" rIns="90170" bIns="46990" rtlCol="0" anchor="ctr" anchorCtr="0">
            <a:normAutofit/>
          </a:bodyPr>
          <a:lstStyle/>
          <a:p>
            <a:r>
              <a:rPr lang="zh-CN" altLang="en-US" dirty="0"/>
              <a:t>单击此处编辑母版标题样式</a:t>
            </a:r>
          </a:p>
        </p:txBody>
      </p:sp>
      <p:sp>
        <p:nvSpPr>
          <p:cNvPr id="3" name="文本占位符 2"/>
          <p:cNvSpPr>
            <a:spLocks noGrp="1"/>
          </p:cNvSpPr>
          <p:nvPr>
            <p:ph type="body" idx="1"/>
            <p:custDataLst>
              <p:tags r:id="rId17"/>
            </p:custDataLst>
          </p:nvPr>
        </p:nvSpPr>
        <p:spPr>
          <a:xfrm>
            <a:off x="608400" y="1490400"/>
            <a:ext cx="10969200" cy="4759200"/>
          </a:xfrm>
          <a:prstGeom prst="rect">
            <a:avLst/>
          </a:prstGeom>
        </p:spPr>
        <p:txBody>
          <a:bodyPr vert="horz" lIns="90000" tIns="46800" rIns="90000" bIns="46800" rtlCol="0">
            <a:normAutofit/>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2"/>
            <p:custDataLst>
              <p:tags r:id="rId18"/>
            </p:custDataLst>
          </p:nvPr>
        </p:nvSpPr>
        <p:spPr>
          <a:xfrm>
            <a:off x="612000" y="6314400"/>
            <a:ext cx="2700000" cy="316800"/>
          </a:xfrm>
          <a:prstGeom prst="rect">
            <a:avLst/>
          </a:prstGeom>
        </p:spPr>
        <p:txBody>
          <a:bodyPr vert="horz" lIns="91440" tIns="45720" rIns="91440" bIns="45720" rtlCol="0" anchor="ctr">
            <a:normAutofit/>
          </a:bodyPr>
          <a:lstStyle>
            <a:lvl1pPr algn="l">
              <a:defRPr sz="1000" baseline="0">
                <a:solidFill>
                  <a:schemeClr val="tx1">
                    <a:tint val="75000"/>
                  </a:schemeClr>
                </a:solidFill>
              </a:defRPr>
            </a:lvl1pPr>
          </a:lstStyle>
          <a:p>
            <a:fld id="{760FBDFE-C587-4B4C-A407-44438C67B59E}" type="datetimeFigureOut">
              <a:rPr lang="zh-CN" altLang="en-US" smtClean="0"/>
              <a:t>2025/9/26</a:t>
            </a:fld>
            <a:endParaRPr lang="zh-CN" altLang="en-US"/>
          </a:p>
        </p:txBody>
      </p:sp>
      <p:sp>
        <p:nvSpPr>
          <p:cNvPr id="5" name="页脚占位符 4"/>
          <p:cNvSpPr>
            <a:spLocks noGrp="1"/>
          </p:cNvSpPr>
          <p:nvPr>
            <p:ph type="ftr" sz="quarter" idx="3"/>
            <p:custDataLst>
              <p:tags r:id="rId19"/>
            </p:custDataLst>
          </p:nvPr>
        </p:nvSpPr>
        <p:spPr>
          <a:xfrm>
            <a:off x="4116000" y="6314400"/>
            <a:ext cx="3960000" cy="316800"/>
          </a:xfrm>
          <a:prstGeom prst="rect">
            <a:avLst/>
          </a:prstGeom>
        </p:spPr>
        <p:txBody>
          <a:bodyPr vert="horz" lIns="91440" tIns="45720" rIns="91440" bIns="45720" rtlCol="0" anchor="ctr">
            <a:normAutofit/>
          </a:bodyPr>
          <a:lstStyle>
            <a:lvl1pPr algn="ctr">
              <a:defRPr sz="1000" baseline="0">
                <a:solidFill>
                  <a:schemeClr val="tx1">
                    <a:tint val="75000"/>
                  </a:schemeClr>
                </a:solidFill>
              </a:defRPr>
            </a:lvl1pPr>
          </a:lstStyle>
          <a:p>
            <a:endParaRPr lang="zh-CN" altLang="en-US" dirty="0"/>
          </a:p>
        </p:txBody>
      </p:sp>
      <p:sp>
        <p:nvSpPr>
          <p:cNvPr id="6" name="灯片编号占位符 5"/>
          <p:cNvSpPr>
            <a:spLocks noGrp="1"/>
          </p:cNvSpPr>
          <p:nvPr>
            <p:ph type="sldNum" sz="quarter" idx="4"/>
            <p:custDataLst>
              <p:tags r:id="rId20"/>
            </p:custDataLst>
          </p:nvPr>
        </p:nvSpPr>
        <p:spPr>
          <a:xfrm>
            <a:off x="8877600" y="6314400"/>
            <a:ext cx="2700000" cy="316800"/>
          </a:xfrm>
          <a:prstGeom prst="rect">
            <a:avLst/>
          </a:prstGeom>
        </p:spPr>
        <p:txBody>
          <a:bodyPr vert="horz" lIns="91440" tIns="45720" rIns="91440" bIns="45720" rtlCol="0" anchor="ctr">
            <a:normAutofit/>
          </a:bodyPr>
          <a:lstStyle>
            <a:lvl1pPr algn="r">
              <a:defRPr sz="1000" baseline="0">
                <a:solidFill>
                  <a:schemeClr val="tx1">
                    <a:tint val="75000"/>
                  </a:schemeClr>
                </a:solidFill>
              </a:defRPr>
            </a:lvl1pPr>
          </a:lstStyle>
          <a:p>
            <a:fld id="{49AE70B2-8BF9-45C0-BB95-33D1B9D3A854}" type="slidenum">
              <a:rPr lang="zh-CN" altLang="en-US" smtClean="0"/>
              <a:t>‹#›</a:t>
            </a:fld>
            <a:endParaRPr lang="zh-CN" altLang="en-US" dirty="0"/>
          </a:p>
        </p:txBody>
      </p:sp>
    </p:spTree>
    <p:custDataLst>
      <p:tags r:id="rId15"/>
    </p:custData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fontAlgn="auto" latinLnBrk="0" hangingPunct="1">
        <a:lnSpc>
          <a:spcPct val="100000"/>
        </a:lnSpc>
        <a:spcBef>
          <a:spcPct val="0"/>
        </a:spcBef>
        <a:buNone/>
        <a:defRPr sz="3600" b="0" u="none" strike="noStrike" kern="1200" cap="none" spc="300" normalizeH="0" baseline="0">
          <a:solidFill>
            <a:schemeClr val="tx1">
              <a:lumMod val="85000"/>
              <a:lumOff val="15000"/>
            </a:schemeClr>
          </a:solidFill>
          <a:uFillTx/>
          <a:latin typeface="+mj-lt"/>
          <a:ea typeface="+mj-ea"/>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mn-lt"/>
          <a:ea typeface="+mn-ea"/>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mn-lt"/>
          <a:ea typeface="+mn-ea"/>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mn-lt"/>
          <a:ea typeface="+mn-ea"/>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mn-lt"/>
          <a:ea typeface="+mn-ea"/>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Lst>
  <p:hf sldNum="0" hdr="0" ft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pattFill prst="ltUpDiag">
          <a:fgClr>
            <a:schemeClr val="bg1">
              <a:lumMod val="95000"/>
            </a:schemeClr>
          </a:fgClr>
          <a:bgClr>
            <a:schemeClr val="bg1"/>
          </a:bgClr>
        </a:patt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 id="2147483686" r:id="rId13"/>
    <p:sldLayoutId id="2147483687" r:id="rId14"/>
    <p:sldLayoutId id="2147483688" r:id="rId15"/>
  </p:sldLayoutIdLst>
  <mc:AlternateContent xmlns:mc="http://schemas.openxmlformats.org/markup-compatibility/2006" xmlns:p14="http://schemas.microsoft.com/office/powerpoint/2010/main">
    <mc:Choice Requires="p14">
      <p:transition spd="slow" p14:dur="2000" advTm="0"/>
    </mc:Choice>
    <mc:Fallback xmlns="">
      <p:transition spd="slow" advTm="0"/>
    </mc:Fallback>
  </mc:AlternateContent>
  <p:txStyles>
    <p:titleStyle>
      <a:lvl1pPr algn="ctr" defTabSz="1219200" rtl="0" eaLnBrk="1" latinLnBrk="0" hangingPunct="1">
        <a:spcBef>
          <a:spcPct val="0"/>
        </a:spcBef>
        <a:buNone/>
        <a:defRPr sz="5865" kern="1200">
          <a:solidFill>
            <a:schemeClr val="tx1"/>
          </a:solidFill>
          <a:latin typeface="+mj-lt"/>
          <a:ea typeface="+mj-ea"/>
          <a:cs typeface="+mj-cs"/>
        </a:defRPr>
      </a:lvl1pPr>
    </p:titleStyle>
    <p:bodyStyle>
      <a:lvl1pPr marL="457200" indent="-457200" algn="l" defTabSz="1219200" rtl="0" eaLnBrk="1" latinLnBrk="0" hangingPunct="1">
        <a:spcBef>
          <a:spcPct val="20000"/>
        </a:spcBef>
        <a:buFont typeface="Arial" panose="020B0604020202020204" pitchFamily="34" charset="0"/>
        <a:buChar char="•"/>
        <a:defRPr sz="4265" kern="1200">
          <a:solidFill>
            <a:schemeClr val="tx1"/>
          </a:solidFill>
          <a:latin typeface="+mn-lt"/>
          <a:ea typeface="+mn-ea"/>
          <a:cs typeface="+mn-cs"/>
        </a:defRPr>
      </a:lvl1pPr>
      <a:lvl2pPr marL="990600" indent="-381000" algn="l" defTabSz="1219200" rtl="0" eaLnBrk="1" latinLnBrk="0" hangingPunct="1">
        <a:spcBef>
          <a:spcPct val="20000"/>
        </a:spcBef>
        <a:buFont typeface="Arial" panose="020B0604020202020204" pitchFamily="34" charset="0"/>
        <a:buChar char="–"/>
        <a:defRPr sz="3735" kern="1200">
          <a:solidFill>
            <a:schemeClr val="tx1"/>
          </a:solidFill>
          <a:latin typeface="+mn-lt"/>
          <a:ea typeface="+mn-ea"/>
          <a:cs typeface="+mn-cs"/>
        </a:defRPr>
      </a:lvl2pPr>
      <a:lvl3pPr marL="1524000" indent="-304800" algn="l" defTabSz="12192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3pPr>
      <a:lvl4pPr marL="2133600" indent="-304800" algn="l" defTabSz="1219200"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4pPr>
      <a:lvl5pPr marL="2743200" indent="-304800" algn="l" defTabSz="1219200"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5pPr>
      <a:lvl6pPr marL="3352800" indent="-304800" algn="l" defTabSz="1219200"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6pPr>
      <a:lvl7pPr marL="3962400" indent="-304800" algn="l" defTabSz="1219200"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7pPr>
      <a:lvl8pPr marL="4572000" indent="-304800" algn="l" defTabSz="1219200"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8pPr>
      <a:lvl9pPr marL="5181600" indent="-304800" algn="l" defTabSz="1219200"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9pPr>
    </p:bodyStyle>
    <p:other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9.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3.xml"/><Relationship Id="rId5" Type="http://schemas.openxmlformats.org/officeDocument/2006/relationships/image" Target="../media/image8.jpeg"/><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3.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19.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6.png"/><Relationship Id="rId1" Type="http://schemas.openxmlformats.org/officeDocument/2006/relationships/slideLayout" Target="../slideLayouts/slideLayout23.xml"/></Relationships>
</file>

<file path=ppt/slides/_rels/slide8.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image" Target="../media/image6.png"/><Relationship Id="rId1" Type="http://schemas.openxmlformats.org/officeDocument/2006/relationships/slideLayout" Target="../slideLayouts/slideLayout23.xml"/><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3.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23.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23.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23.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19.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35.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35.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35.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19.xml"/></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6.xml"/><Relationship Id="rId1" Type="http://schemas.openxmlformats.org/officeDocument/2006/relationships/slideLayout" Target="../slideLayouts/slideLayout23.xml"/><Relationship Id="rId4" Type="http://schemas.openxmlformats.org/officeDocument/2006/relationships/image" Target="../media/image12.png"/></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19.xml"/></Relationships>
</file>

<file path=ppt/slides/_rels/slide2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1.xml"/></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8.xml"/><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Box 22"/>
          <p:cNvSpPr txBox="1">
            <a:spLocks noChangeArrowheads="1"/>
          </p:cNvSpPr>
          <p:nvPr/>
        </p:nvSpPr>
        <p:spPr bwMode="auto">
          <a:xfrm>
            <a:off x="596773" y="2619966"/>
            <a:ext cx="11076419"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defRPr sz="1300">
                <a:solidFill>
                  <a:schemeClr val="tx1"/>
                </a:solidFill>
                <a:latin typeface="Nexa Light" pitchFamily="50" charset="0"/>
                <a:ea typeface="微软雅黑" panose="020B0503020204020204" charset="-122"/>
              </a:defRPr>
            </a:lvl1pPr>
            <a:lvl2pPr marL="742950" indent="-285750">
              <a:defRPr sz="1300">
                <a:solidFill>
                  <a:schemeClr val="tx1"/>
                </a:solidFill>
                <a:latin typeface="Nexa Light" pitchFamily="50" charset="0"/>
                <a:ea typeface="微软雅黑" panose="020B0503020204020204" charset="-122"/>
              </a:defRPr>
            </a:lvl2pPr>
            <a:lvl3pPr marL="1143000" indent="-228600">
              <a:defRPr sz="1300">
                <a:solidFill>
                  <a:schemeClr val="tx1"/>
                </a:solidFill>
                <a:latin typeface="Nexa Light" pitchFamily="50" charset="0"/>
                <a:ea typeface="微软雅黑" panose="020B0503020204020204" charset="-122"/>
              </a:defRPr>
            </a:lvl3pPr>
            <a:lvl4pPr marL="1600200" indent="-228600">
              <a:defRPr sz="1300">
                <a:solidFill>
                  <a:schemeClr val="tx1"/>
                </a:solidFill>
                <a:latin typeface="Nexa Light" pitchFamily="50" charset="0"/>
                <a:ea typeface="微软雅黑" panose="020B0503020204020204" charset="-122"/>
              </a:defRPr>
            </a:lvl4pPr>
            <a:lvl5pPr marL="2057400" indent="-228600">
              <a:defRPr sz="1300">
                <a:solidFill>
                  <a:schemeClr val="tx1"/>
                </a:solidFill>
                <a:latin typeface="Nexa Light" pitchFamily="50" charset="0"/>
                <a:ea typeface="微软雅黑" panose="020B0503020204020204" charset="-122"/>
              </a:defRPr>
            </a:lvl5pPr>
            <a:lvl6pPr marL="2514600" indent="-228600" defTabSz="685800" eaLnBrk="0" fontAlgn="base" hangingPunct="0">
              <a:spcBef>
                <a:spcPct val="0"/>
              </a:spcBef>
              <a:spcAft>
                <a:spcPct val="0"/>
              </a:spcAft>
              <a:defRPr sz="1300">
                <a:solidFill>
                  <a:schemeClr val="tx1"/>
                </a:solidFill>
                <a:latin typeface="Nexa Light" pitchFamily="50" charset="0"/>
                <a:ea typeface="微软雅黑" panose="020B0503020204020204" charset="-122"/>
              </a:defRPr>
            </a:lvl6pPr>
            <a:lvl7pPr marL="2971800" indent="-228600" defTabSz="685800" eaLnBrk="0" fontAlgn="base" hangingPunct="0">
              <a:spcBef>
                <a:spcPct val="0"/>
              </a:spcBef>
              <a:spcAft>
                <a:spcPct val="0"/>
              </a:spcAft>
              <a:defRPr sz="1300">
                <a:solidFill>
                  <a:schemeClr val="tx1"/>
                </a:solidFill>
                <a:latin typeface="Nexa Light" pitchFamily="50" charset="0"/>
                <a:ea typeface="微软雅黑" panose="020B0503020204020204" charset="-122"/>
              </a:defRPr>
            </a:lvl7pPr>
            <a:lvl8pPr marL="3429000" indent="-228600" defTabSz="685800" eaLnBrk="0" fontAlgn="base" hangingPunct="0">
              <a:spcBef>
                <a:spcPct val="0"/>
              </a:spcBef>
              <a:spcAft>
                <a:spcPct val="0"/>
              </a:spcAft>
              <a:defRPr sz="1300">
                <a:solidFill>
                  <a:schemeClr val="tx1"/>
                </a:solidFill>
                <a:latin typeface="Nexa Light" pitchFamily="50" charset="0"/>
                <a:ea typeface="微软雅黑" panose="020B0503020204020204" charset="-122"/>
              </a:defRPr>
            </a:lvl8pPr>
            <a:lvl9pPr marL="3886200" indent="-228600" defTabSz="685800" eaLnBrk="0" fontAlgn="base" hangingPunct="0">
              <a:spcBef>
                <a:spcPct val="0"/>
              </a:spcBef>
              <a:spcAft>
                <a:spcPct val="0"/>
              </a:spcAft>
              <a:defRPr sz="1300">
                <a:solidFill>
                  <a:schemeClr val="tx1"/>
                </a:solidFill>
                <a:latin typeface="Nexa Light" pitchFamily="50" charset="0"/>
                <a:ea typeface="微软雅黑" panose="020B0503020204020204" charset="-122"/>
              </a:defRPr>
            </a:lvl9pPr>
          </a:lstStyle>
          <a:p>
            <a:pPr algn="ctr"/>
            <a:r>
              <a:rPr lang="zh-CN" altLang="en-US" sz="4000" dirty="0">
                <a:solidFill>
                  <a:srgbClr val="003E90"/>
                </a:solidFill>
                <a:latin typeface="Times New Roman" panose="02020603050405020304" charset="0"/>
                <a:ea typeface="宋体" panose="02010600030101010101" pitchFamily="2" charset="-122"/>
                <a:cs typeface="Times New Roman" panose="02020603050405020304" charset="0"/>
              </a:rPr>
              <a:t>光伏</a:t>
            </a:r>
            <a:r>
              <a:rPr lang="en-US" altLang="zh-CN" sz="4000" dirty="0">
                <a:solidFill>
                  <a:srgbClr val="003E90"/>
                </a:solidFill>
                <a:latin typeface="Times New Roman" panose="02020603050405020304" charset="0"/>
                <a:ea typeface="宋体" panose="02010600030101010101" pitchFamily="2" charset="-122"/>
                <a:cs typeface="Times New Roman" panose="02020603050405020304" charset="0"/>
              </a:rPr>
              <a:t>-</a:t>
            </a:r>
            <a:r>
              <a:rPr lang="zh-CN" altLang="en-US" sz="4000" dirty="0">
                <a:solidFill>
                  <a:srgbClr val="003E90"/>
                </a:solidFill>
                <a:latin typeface="Times New Roman" panose="02020603050405020304" charset="0"/>
                <a:ea typeface="宋体" panose="02010600030101010101" pitchFamily="2" charset="-122"/>
                <a:cs typeface="Times New Roman" panose="02020603050405020304" charset="0"/>
              </a:rPr>
              <a:t>海流混合发电孤岛离网系统设计</a:t>
            </a:r>
            <a:endParaRPr lang="zh-CN" altLang="zh-CN" sz="4000" dirty="0">
              <a:solidFill>
                <a:srgbClr val="003E90"/>
              </a:solidFill>
              <a:latin typeface="Times New Roman" panose="02020603050405020304" charset="0"/>
              <a:ea typeface="宋体" panose="02010600030101010101" pitchFamily="2" charset="-122"/>
              <a:cs typeface="Times New Roman" panose="02020603050405020304" charset="0"/>
            </a:endParaRPr>
          </a:p>
        </p:txBody>
      </p:sp>
      <p:sp>
        <p:nvSpPr>
          <p:cNvPr id="25" name="TextBox 23"/>
          <p:cNvSpPr txBox="1">
            <a:spLocks noChangeArrowheads="1"/>
          </p:cNvSpPr>
          <p:nvPr/>
        </p:nvSpPr>
        <p:spPr bwMode="auto">
          <a:xfrm>
            <a:off x="230658" y="3668647"/>
            <a:ext cx="11442700" cy="369332"/>
          </a:xfrm>
          <a:prstGeom prst="rect">
            <a:avLst/>
          </a:prstGeom>
          <a:solidFill>
            <a:schemeClr val="bg1"/>
          </a:solidFill>
          <a:ln>
            <a:noFill/>
          </a:ln>
        </p:spPr>
        <p:txBody>
          <a:bodyPr wrap="square" anchor="ctr">
            <a:spAutoFit/>
          </a:bodyPr>
          <a:lstStyle>
            <a:lvl1pPr>
              <a:defRPr sz="1300">
                <a:solidFill>
                  <a:schemeClr val="tx1"/>
                </a:solidFill>
                <a:latin typeface="Nexa Light" pitchFamily="50" charset="0"/>
                <a:ea typeface="微软雅黑" panose="020B0503020204020204" charset="-122"/>
              </a:defRPr>
            </a:lvl1pPr>
            <a:lvl2pPr marL="742950" indent="-285750">
              <a:defRPr sz="1300">
                <a:solidFill>
                  <a:schemeClr val="tx1"/>
                </a:solidFill>
                <a:latin typeface="Nexa Light" pitchFamily="50" charset="0"/>
                <a:ea typeface="微软雅黑" panose="020B0503020204020204" charset="-122"/>
              </a:defRPr>
            </a:lvl2pPr>
            <a:lvl3pPr marL="1143000" indent="-228600">
              <a:defRPr sz="1300">
                <a:solidFill>
                  <a:schemeClr val="tx1"/>
                </a:solidFill>
                <a:latin typeface="Nexa Light" pitchFamily="50" charset="0"/>
                <a:ea typeface="微软雅黑" panose="020B0503020204020204" charset="-122"/>
              </a:defRPr>
            </a:lvl3pPr>
            <a:lvl4pPr marL="1600200" indent="-228600">
              <a:defRPr sz="1300">
                <a:solidFill>
                  <a:schemeClr val="tx1"/>
                </a:solidFill>
                <a:latin typeface="Nexa Light" pitchFamily="50" charset="0"/>
                <a:ea typeface="微软雅黑" panose="020B0503020204020204" charset="-122"/>
              </a:defRPr>
            </a:lvl4pPr>
            <a:lvl5pPr marL="2057400" indent="-228600">
              <a:defRPr sz="1300">
                <a:solidFill>
                  <a:schemeClr val="tx1"/>
                </a:solidFill>
                <a:latin typeface="Nexa Light" pitchFamily="50" charset="0"/>
                <a:ea typeface="微软雅黑" panose="020B0503020204020204" charset="-122"/>
              </a:defRPr>
            </a:lvl5pPr>
            <a:lvl6pPr marL="2514600" indent="-228600" defTabSz="685800" eaLnBrk="0" fontAlgn="base" hangingPunct="0">
              <a:spcBef>
                <a:spcPct val="0"/>
              </a:spcBef>
              <a:spcAft>
                <a:spcPct val="0"/>
              </a:spcAft>
              <a:defRPr sz="1300">
                <a:solidFill>
                  <a:schemeClr val="tx1"/>
                </a:solidFill>
                <a:latin typeface="Nexa Light" pitchFamily="50" charset="0"/>
                <a:ea typeface="微软雅黑" panose="020B0503020204020204" charset="-122"/>
              </a:defRPr>
            </a:lvl6pPr>
            <a:lvl7pPr marL="2971800" indent="-228600" defTabSz="685800" eaLnBrk="0" fontAlgn="base" hangingPunct="0">
              <a:spcBef>
                <a:spcPct val="0"/>
              </a:spcBef>
              <a:spcAft>
                <a:spcPct val="0"/>
              </a:spcAft>
              <a:defRPr sz="1300">
                <a:solidFill>
                  <a:schemeClr val="tx1"/>
                </a:solidFill>
                <a:latin typeface="Nexa Light" pitchFamily="50" charset="0"/>
                <a:ea typeface="微软雅黑" panose="020B0503020204020204" charset="-122"/>
              </a:defRPr>
            </a:lvl7pPr>
            <a:lvl8pPr marL="3429000" indent="-228600" defTabSz="685800" eaLnBrk="0" fontAlgn="base" hangingPunct="0">
              <a:spcBef>
                <a:spcPct val="0"/>
              </a:spcBef>
              <a:spcAft>
                <a:spcPct val="0"/>
              </a:spcAft>
              <a:defRPr sz="1300">
                <a:solidFill>
                  <a:schemeClr val="tx1"/>
                </a:solidFill>
                <a:latin typeface="Nexa Light" pitchFamily="50" charset="0"/>
                <a:ea typeface="微软雅黑" panose="020B0503020204020204" charset="-122"/>
              </a:defRPr>
            </a:lvl8pPr>
            <a:lvl9pPr marL="3886200" indent="-228600" defTabSz="685800" eaLnBrk="0" fontAlgn="base" hangingPunct="0">
              <a:spcBef>
                <a:spcPct val="0"/>
              </a:spcBef>
              <a:spcAft>
                <a:spcPct val="0"/>
              </a:spcAft>
              <a:defRPr sz="1300">
                <a:solidFill>
                  <a:schemeClr val="tx1"/>
                </a:solidFill>
                <a:latin typeface="Nexa Light" pitchFamily="50" charset="0"/>
                <a:ea typeface="微软雅黑" panose="020B0503020204020204" charset="-122"/>
              </a:defRPr>
            </a:lvl9pPr>
          </a:lstStyle>
          <a:p>
            <a:pPr algn="ctr"/>
            <a:r>
              <a:rPr lang="en-US" altLang="zh-CN" sz="1800" dirty="0">
                <a:latin typeface="Times New Roman" panose="02020603050405020304" charset="0"/>
                <a:ea typeface="方正兰亭细黑_GBK" panose="02000000000000000000" pitchFamily="2" charset="-122"/>
                <a:cs typeface="Times New Roman" panose="02020603050405020304" charset="0"/>
              </a:rPr>
              <a:t>Design of a Photovoltaic–Tidal Current Hybrid Power Generation Islanded Off-Grid System</a:t>
            </a:r>
          </a:p>
        </p:txBody>
      </p:sp>
      <p:sp>
        <p:nvSpPr>
          <p:cNvPr id="26" name="文本框 25"/>
          <p:cNvSpPr txBox="1"/>
          <p:nvPr/>
        </p:nvSpPr>
        <p:spPr>
          <a:xfrm>
            <a:off x="567793" y="4921060"/>
            <a:ext cx="2472213" cy="398780"/>
          </a:xfrm>
          <a:prstGeom prst="rect">
            <a:avLst/>
          </a:prstGeom>
          <a:noFill/>
        </p:spPr>
        <p:txBody>
          <a:bodyPr wrap="square" rtlCol="0">
            <a:spAutoFit/>
          </a:bodyPr>
          <a:lstStyle/>
          <a:p>
            <a:r>
              <a:rPr lang="zh-CN" altLang="en-US" sz="2000" dirty="0">
                <a:solidFill>
                  <a:srgbClr val="014192"/>
                </a:solidFill>
                <a:latin typeface="+mn-ea"/>
              </a:rPr>
              <a:t>答辩人：刘上海</a:t>
            </a:r>
          </a:p>
        </p:txBody>
      </p:sp>
      <p:sp>
        <p:nvSpPr>
          <p:cNvPr id="27" name="文本框 26"/>
          <p:cNvSpPr txBox="1"/>
          <p:nvPr/>
        </p:nvSpPr>
        <p:spPr>
          <a:xfrm>
            <a:off x="3840106" y="4919867"/>
            <a:ext cx="2506532" cy="400110"/>
          </a:xfrm>
          <a:prstGeom prst="rect">
            <a:avLst/>
          </a:prstGeom>
          <a:noFill/>
        </p:spPr>
        <p:txBody>
          <a:bodyPr wrap="square" rtlCol="0">
            <a:spAutoFit/>
          </a:bodyPr>
          <a:lstStyle/>
          <a:p>
            <a:r>
              <a:rPr lang="zh-CN" altLang="en-US" sz="2000" dirty="0">
                <a:solidFill>
                  <a:srgbClr val="014192"/>
                </a:solidFill>
                <a:latin typeface="+mn-ea"/>
              </a:rPr>
              <a:t>指导教师：韩金刚</a:t>
            </a:r>
          </a:p>
        </p:txBody>
      </p:sp>
      <p:pic>
        <p:nvPicPr>
          <p:cNvPr id="6" name="图片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9758" y="265801"/>
            <a:ext cx="2859974" cy="839391"/>
          </a:xfrm>
          <a:prstGeom prst="rect">
            <a:avLst/>
          </a:prstGeom>
        </p:spPr>
      </p:pic>
      <p:sp>
        <p:nvSpPr>
          <p:cNvPr id="3" name="文本框 2"/>
          <p:cNvSpPr txBox="1"/>
          <p:nvPr/>
        </p:nvSpPr>
        <p:spPr>
          <a:xfrm>
            <a:off x="8341995" y="4919980"/>
            <a:ext cx="2804160" cy="398780"/>
          </a:xfrm>
          <a:prstGeom prst="rect">
            <a:avLst/>
          </a:prstGeom>
          <a:noFill/>
        </p:spPr>
        <p:txBody>
          <a:bodyPr wrap="square" rtlCol="0">
            <a:spAutoFit/>
          </a:bodyPr>
          <a:lstStyle/>
          <a:p>
            <a:r>
              <a:rPr lang="zh-CN" altLang="en-US" sz="2000" dirty="0">
                <a:solidFill>
                  <a:srgbClr val="014192"/>
                </a:solidFill>
                <a:latin typeface="+mn-ea"/>
              </a:rPr>
              <a:t>答辩日期：</a:t>
            </a:r>
            <a:r>
              <a:rPr lang="en-US" altLang="zh-CN" sz="2000" dirty="0">
                <a:solidFill>
                  <a:srgbClr val="014192"/>
                </a:solidFill>
                <a:latin typeface="+mn-ea"/>
              </a:rPr>
              <a:t>2025 09 27</a:t>
            </a:r>
          </a:p>
        </p:txBody>
      </p:sp>
    </p:spTree>
  </p:cSld>
  <p:clrMapOvr>
    <a:masterClrMapping/>
  </p:clrMapOvr>
  <p:transition spd="slow">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文本框 38"/>
          <p:cNvSpPr txBox="1"/>
          <p:nvPr/>
        </p:nvSpPr>
        <p:spPr>
          <a:xfrm>
            <a:off x="623392" y="3140969"/>
            <a:ext cx="4164525" cy="748988"/>
          </a:xfrm>
          <a:prstGeom prst="rect">
            <a:avLst/>
          </a:prstGeom>
          <a:noFill/>
        </p:spPr>
        <p:txBody>
          <a:bodyPr wrap="square" rtlCol="0">
            <a:spAutoFit/>
          </a:bodyPr>
          <a:lstStyle/>
          <a:p>
            <a:pPr defTabSz="1219200"/>
            <a:r>
              <a:rPr lang="en-US" altLang="zh-CN" sz="4265" b="1" dirty="0">
                <a:solidFill>
                  <a:srgbClr val="014192"/>
                </a:solidFill>
                <a:latin typeface="微软雅黑" panose="020B0503020204020204" charset="-122"/>
                <a:ea typeface="微软雅黑" panose="020B0503020204020204" charset="-122"/>
              </a:rPr>
              <a:t>CONTENTS</a:t>
            </a:r>
            <a:endParaRPr lang="zh-CN" altLang="en-US" sz="4265" b="1" dirty="0">
              <a:solidFill>
                <a:srgbClr val="014192"/>
              </a:solidFill>
              <a:latin typeface="微软雅黑" panose="020B0503020204020204" charset="-122"/>
              <a:ea typeface="微软雅黑" panose="020B0503020204020204" charset="-122"/>
            </a:endParaRPr>
          </a:p>
        </p:txBody>
      </p:sp>
      <p:sp>
        <p:nvSpPr>
          <p:cNvPr id="15" name="文本框 11"/>
          <p:cNvSpPr txBox="1"/>
          <p:nvPr/>
        </p:nvSpPr>
        <p:spPr>
          <a:xfrm>
            <a:off x="2639616" y="2635363"/>
            <a:ext cx="1143262" cy="666786"/>
          </a:xfrm>
          <a:prstGeom prst="rect">
            <a:avLst/>
          </a:prstGeom>
          <a:noFill/>
        </p:spPr>
        <p:txBody>
          <a:bodyPr wrap="none" rtlCol="0">
            <a:spAutoFit/>
          </a:bodyPr>
          <a:lstStyle/>
          <a:p>
            <a:pPr defTabSz="1219200"/>
            <a:r>
              <a:rPr lang="zh-CN" altLang="en-US" sz="3735" b="1" dirty="0">
                <a:solidFill>
                  <a:srgbClr val="014192"/>
                </a:solidFill>
                <a:latin typeface="微软雅黑" panose="020B0503020204020204" charset="-122"/>
                <a:ea typeface="微软雅黑" panose="020B0503020204020204" charset="-122"/>
              </a:rPr>
              <a:t>目录</a:t>
            </a:r>
          </a:p>
        </p:txBody>
      </p:sp>
      <p:sp>
        <p:nvSpPr>
          <p:cNvPr id="17" name="文本框 18"/>
          <p:cNvSpPr txBox="1"/>
          <p:nvPr/>
        </p:nvSpPr>
        <p:spPr>
          <a:xfrm>
            <a:off x="6210991" y="1434301"/>
            <a:ext cx="2339102" cy="461665"/>
          </a:xfrm>
          <a:prstGeom prst="rect">
            <a:avLst/>
          </a:prstGeom>
          <a:noFill/>
        </p:spPr>
        <p:txBody>
          <a:bodyPr wrap="none" rtlCol="0">
            <a:spAutoFit/>
          </a:bodyPr>
          <a:lstStyle/>
          <a:p>
            <a:pPr defTabSz="1219200"/>
            <a:r>
              <a:rPr lang="zh-CN" altLang="en-US" sz="2400" dirty="0">
                <a:solidFill>
                  <a:srgbClr val="014192"/>
                </a:solidFill>
                <a:latin typeface="微软雅黑" panose="020B0503020204020204" charset="-122"/>
                <a:ea typeface="微软雅黑" panose="020B0503020204020204" charset="-122"/>
              </a:rPr>
              <a:t>研究背景与意义</a:t>
            </a:r>
          </a:p>
        </p:txBody>
      </p:sp>
      <p:grpSp>
        <p:nvGrpSpPr>
          <p:cNvPr id="35" name="组合 34"/>
          <p:cNvGrpSpPr/>
          <p:nvPr/>
        </p:nvGrpSpPr>
        <p:grpSpPr>
          <a:xfrm>
            <a:off x="5676640" y="1345333"/>
            <a:ext cx="571988" cy="666787"/>
            <a:chOff x="3554096" y="2047768"/>
            <a:chExt cx="428991" cy="500090"/>
          </a:xfrm>
        </p:grpSpPr>
        <p:sp>
          <p:nvSpPr>
            <p:cNvPr id="16" name="文本框 16"/>
            <p:cNvSpPr txBox="1"/>
            <p:nvPr/>
          </p:nvSpPr>
          <p:spPr>
            <a:xfrm>
              <a:off x="3554096" y="2047768"/>
              <a:ext cx="320040" cy="500090"/>
            </a:xfrm>
            <a:prstGeom prst="rect">
              <a:avLst/>
            </a:prstGeom>
            <a:noFill/>
          </p:spPr>
          <p:txBody>
            <a:bodyPr wrap="none" rtlCol="0">
              <a:spAutoFit/>
            </a:bodyPr>
            <a:lstStyle/>
            <a:p>
              <a:pPr algn="ctr" defTabSz="1219200"/>
              <a:r>
                <a:rPr lang="en-US" altLang="zh-CN" sz="3735" dirty="0">
                  <a:solidFill>
                    <a:srgbClr val="014192"/>
                  </a:solidFill>
                  <a:latin typeface="Calibri" panose="020F0502020204030204"/>
                  <a:ea typeface="微软雅黑" panose="020B0503020204020204" charset="-122"/>
                </a:rPr>
                <a:t>1</a:t>
              </a:r>
              <a:endParaRPr lang="zh-CN" altLang="en-US" sz="3735" dirty="0">
                <a:solidFill>
                  <a:srgbClr val="014192"/>
                </a:solidFill>
                <a:latin typeface="Calibri" panose="020F0502020204030204"/>
                <a:ea typeface="微软雅黑" panose="020B0503020204020204" charset="-122"/>
              </a:endParaRPr>
            </a:p>
          </p:txBody>
        </p:sp>
        <p:cxnSp>
          <p:nvCxnSpPr>
            <p:cNvPr id="18" name="直接连接符 17"/>
            <p:cNvCxnSpPr/>
            <p:nvPr/>
          </p:nvCxnSpPr>
          <p:spPr>
            <a:xfrm flipH="1">
              <a:off x="3736631" y="2227402"/>
              <a:ext cx="246456" cy="246456"/>
            </a:xfrm>
            <a:prstGeom prst="line">
              <a:avLst/>
            </a:prstGeom>
            <a:ln>
              <a:solidFill>
                <a:srgbClr val="112F70"/>
              </a:solidFill>
            </a:ln>
          </p:spPr>
          <p:style>
            <a:lnRef idx="1">
              <a:schemeClr val="accent1"/>
            </a:lnRef>
            <a:fillRef idx="0">
              <a:schemeClr val="accent1"/>
            </a:fillRef>
            <a:effectRef idx="0">
              <a:schemeClr val="accent1"/>
            </a:effectRef>
            <a:fontRef idx="minor">
              <a:schemeClr val="tx1"/>
            </a:fontRef>
          </p:style>
        </p:cxnSp>
      </p:grpSp>
      <p:sp>
        <p:nvSpPr>
          <p:cNvPr id="20" name="文本框 21"/>
          <p:cNvSpPr txBox="1"/>
          <p:nvPr/>
        </p:nvSpPr>
        <p:spPr>
          <a:xfrm>
            <a:off x="6210991" y="3736792"/>
            <a:ext cx="1723549" cy="461665"/>
          </a:xfrm>
          <a:prstGeom prst="rect">
            <a:avLst/>
          </a:prstGeom>
          <a:noFill/>
        </p:spPr>
        <p:txBody>
          <a:bodyPr wrap="none" rtlCol="0">
            <a:spAutoFit/>
          </a:bodyPr>
          <a:lstStyle/>
          <a:p>
            <a:pPr defTabSz="1219200"/>
            <a:r>
              <a:rPr lang="zh-CN" altLang="en-US" sz="2400" dirty="0">
                <a:solidFill>
                  <a:srgbClr val="014192"/>
                </a:solidFill>
                <a:latin typeface="微软雅黑" panose="020B0503020204020204" charset="-122"/>
                <a:ea typeface="微软雅黑" panose="020B0503020204020204" charset="-122"/>
              </a:rPr>
              <a:t>已完成工作</a:t>
            </a:r>
          </a:p>
        </p:txBody>
      </p:sp>
      <p:grpSp>
        <p:nvGrpSpPr>
          <p:cNvPr id="36" name="组合 35"/>
          <p:cNvGrpSpPr/>
          <p:nvPr/>
        </p:nvGrpSpPr>
        <p:grpSpPr>
          <a:xfrm>
            <a:off x="5655748" y="3693331"/>
            <a:ext cx="613772" cy="666787"/>
            <a:chOff x="6110397" y="2057986"/>
            <a:chExt cx="460329" cy="500090"/>
          </a:xfrm>
        </p:grpSpPr>
        <p:sp>
          <p:nvSpPr>
            <p:cNvPr id="19" name="文本框 20"/>
            <p:cNvSpPr txBox="1"/>
            <p:nvPr/>
          </p:nvSpPr>
          <p:spPr>
            <a:xfrm>
              <a:off x="6110397" y="2057986"/>
              <a:ext cx="320040" cy="500090"/>
            </a:xfrm>
            <a:prstGeom prst="rect">
              <a:avLst/>
            </a:prstGeom>
            <a:noFill/>
          </p:spPr>
          <p:txBody>
            <a:bodyPr wrap="none" rtlCol="0">
              <a:spAutoFit/>
            </a:bodyPr>
            <a:lstStyle/>
            <a:p>
              <a:pPr algn="ctr" defTabSz="1219200"/>
              <a:r>
                <a:rPr lang="en-US" altLang="zh-CN" sz="3735" dirty="0">
                  <a:solidFill>
                    <a:srgbClr val="014192"/>
                  </a:solidFill>
                  <a:latin typeface="Calibri" panose="020F0502020204030204"/>
                  <a:ea typeface="微软雅黑" panose="020B0503020204020204" charset="-122"/>
                </a:rPr>
                <a:t>4</a:t>
              </a:r>
              <a:endParaRPr lang="zh-CN" altLang="en-US" sz="3735" dirty="0">
                <a:solidFill>
                  <a:srgbClr val="014192"/>
                </a:solidFill>
                <a:latin typeface="Calibri" panose="020F0502020204030204"/>
                <a:ea typeface="微软雅黑" panose="020B0503020204020204" charset="-122"/>
              </a:endParaRPr>
            </a:p>
          </p:txBody>
        </p:sp>
        <p:cxnSp>
          <p:nvCxnSpPr>
            <p:cNvPr id="21" name="直接连接符 20"/>
            <p:cNvCxnSpPr/>
            <p:nvPr/>
          </p:nvCxnSpPr>
          <p:spPr>
            <a:xfrm flipH="1">
              <a:off x="6324270" y="2227402"/>
              <a:ext cx="246456" cy="246456"/>
            </a:xfrm>
            <a:prstGeom prst="line">
              <a:avLst/>
            </a:prstGeom>
            <a:ln>
              <a:solidFill>
                <a:srgbClr val="112F70"/>
              </a:solidFill>
            </a:ln>
          </p:spPr>
          <p:style>
            <a:lnRef idx="1">
              <a:schemeClr val="accent1"/>
            </a:lnRef>
            <a:fillRef idx="0">
              <a:schemeClr val="accent1"/>
            </a:fillRef>
            <a:effectRef idx="0">
              <a:schemeClr val="accent1"/>
            </a:effectRef>
            <a:fontRef idx="minor">
              <a:schemeClr val="tx1"/>
            </a:fontRef>
          </p:style>
        </p:cxnSp>
      </p:grpSp>
      <p:sp>
        <p:nvSpPr>
          <p:cNvPr id="23" name="文本框 24"/>
          <p:cNvSpPr txBox="1"/>
          <p:nvPr/>
        </p:nvSpPr>
        <p:spPr>
          <a:xfrm>
            <a:off x="6210991" y="2206810"/>
            <a:ext cx="2339102" cy="461665"/>
          </a:xfrm>
          <a:prstGeom prst="rect">
            <a:avLst/>
          </a:prstGeom>
          <a:noFill/>
        </p:spPr>
        <p:txBody>
          <a:bodyPr wrap="none" rtlCol="0">
            <a:spAutoFit/>
          </a:bodyPr>
          <a:lstStyle/>
          <a:p>
            <a:pPr defTabSz="1219200"/>
            <a:r>
              <a:rPr lang="zh-CN" altLang="en-US" sz="2400" dirty="0">
                <a:solidFill>
                  <a:srgbClr val="014192"/>
                </a:solidFill>
                <a:latin typeface="微软雅黑" panose="020B0503020204020204" charset="-122"/>
                <a:ea typeface="微软雅黑" panose="020B0503020204020204" charset="-122"/>
              </a:rPr>
              <a:t>研究现状与问题</a:t>
            </a:r>
          </a:p>
        </p:txBody>
      </p:sp>
      <p:grpSp>
        <p:nvGrpSpPr>
          <p:cNvPr id="37" name="组合 36"/>
          <p:cNvGrpSpPr/>
          <p:nvPr/>
        </p:nvGrpSpPr>
        <p:grpSpPr>
          <a:xfrm>
            <a:off x="5676638" y="2127999"/>
            <a:ext cx="571992" cy="666787"/>
            <a:chOff x="3554093" y="2627150"/>
            <a:chExt cx="428994" cy="500090"/>
          </a:xfrm>
        </p:grpSpPr>
        <p:sp>
          <p:nvSpPr>
            <p:cNvPr id="22" name="文本框 23"/>
            <p:cNvSpPr txBox="1"/>
            <p:nvPr/>
          </p:nvSpPr>
          <p:spPr>
            <a:xfrm>
              <a:off x="3554093" y="2627150"/>
              <a:ext cx="320040" cy="500090"/>
            </a:xfrm>
            <a:prstGeom prst="rect">
              <a:avLst/>
            </a:prstGeom>
            <a:noFill/>
          </p:spPr>
          <p:txBody>
            <a:bodyPr wrap="none" rtlCol="0">
              <a:spAutoFit/>
            </a:bodyPr>
            <a:lstStyle/>
            <a:p>
              <a:pPr algn="ctr" defTabSz="1219200"/>
              <a:r>
                <a:rPr lang="en-US" altLang="zh-CN" sz="3735" dirty="0">
                  <a:solidFill>
                    <a:srgbClr val="014192"/>
                  </a:solidFill>
                  <a:latin typeface="Calibri" panose="020F0502020204030204"/>
                  <a:ea typeface="微软雅黑" panose="020B0503020204020204" charset="-122"/>
                </a:rPr>
                <a:t>2</a:t>
              </a:r>
              <a:endParaRPr lang="zh-CN" altLang="en-US" sz="3735" dirty="0">
                <a:solidFill>
                  <a:srgbClr val="014192"/>
                </a:solidFill>
                <a:latin typeface="Calibri" panose="020F0502020204030204"/>
                <a:ea typeface="微软雅黑" panose="020B0503020204020204" charset="-122"/>
              </a:endParaRPr>
            </a:p>
          </p:txBody>
        </p:sp>
        <p:cxnSp>
          <p:nvCxnSpPr>
            <p:cNvPr id="24" name="直接连接符 23"/>
            <p:cNvCxnSpPr/>
            <p:nvPr/>
          </p:nvCxnSpPr>
          <p:spPr>
            <a:xfrm flipH="1">
              <a:off x="3736631" y="2806784"/>
              <a:ext cx="246456" cy="246456"/>
            </a:xfrm>
            <a:prstGeom prst="line">
              <a:avLst/>
            </a:prstGeom>
            <a:ln>
              <a:solidFill>
                <a:srgbClr val="112F70"/>
              </a:solidFill>
            </a:ln>
          </p:spPr>
          <p:style>
            <a:lnRef idx="1">
              <a:schemeClr val="accent1"/>
            </a:lnRef>
            <a:fillRef idx="0">
              <a:schemeClr val="accent1"/>
            </a:fillRef>
            <a:effectRef idx="0">
              <a:schemeClr val="accent1"/>
            </a:effectRef>
            <a:fontRef idx="minor">
              <a:schemeClr val="tx1"/>
            </a:fontRef>
          </p:style>
        </p:cxnSp>
      </p:grpSp>
      <p:sp>
        <p:nvSpPr>
          <p:cNvPr id="29" name="文本框 30"/>
          <p:cNvSpPr txBox="1"/>
          <p:nvPr/>
        </p:nvSpPr>
        <p:spPr>
          <a:xfrm>
            <a:off x="6210991" y="2971801"/>
            <a:ext cx="2048702" cy="461665"/>
          </a:xfrm>
          <a:prstGeom prst="rect">
            <a:avLst/>
          </a:prstGeom>
          <a:noFill/>
        </p:spPr>
        <p:txBody>
          <a:bodyPr wrap="none" rtlCol="0">
            <a:spAutoFit/>
          </a:bodyPr>
          <a:lstStyle/>
          <a:p>
            <a:pPr defTabSz="1219200"/>
            <a:r>
              <a:rPr lang="zh-CN" altLang="en-US" sz="2400" dirty="0">
                <a:solidFill>
                  <a:srgbClr val="014192"/>
                </a:solidFill>
                <a:latin typeface="微软雅黑" panose="020B0503020204020204" charset="-122"/>
                <a:ea typeface="微软雅黑" panose="020B0503020204020204" charset="-122"/>
              </a:rPr>
              <a:t>课题研究内容</a:t>
            </a:r>
          </a:p>
        </p:txBody>
      </p:sp>
      <p:grpSp>
        <p:nvGrpSpPr>
          <p:cNvPr id="39" name="组合 38"/>
          <p:cNvGrpSpPr/>
          <p:nvPr/>
        </p:nvGrpSpPr>
        <p:grpSpPr>
          <a:xfrm>
            <a:off x="5676638" y="2910665"/>
            <a:ext cx="571992" cy="666787"/>
            <a:chOff x="3554093" y="3200893"/>
            <a:chExt cx="428994" cy="500090"/>
          </a:xfrm>
        </p:grpSpPr>
        <p:sp>
          <p:nvSpPr>
            <p:cNvPr id="28" name="文本框 29"/>
            <p:cNvSpPr txBox="1"/>
            <p:nvPr/>
          </p:nvSpPr>
          <p:spPr>
            <a:xfrm>
              <a:off x="3554093" y="3200893"/>
              <a:ext cx="320040" cy="500090"/>
            </a:xfrm>
            <a:prstGeom prst="rect">
              <a:avLst/>
            </a:prstGeom>
            <a:noFill/>
          </p:spPr>
          <p:txBody>
            <a:bodyPr wrap="none" rtlCol="0">
              <a:spAutoFit/>
            </a:bodyPr>
            <a:lstStyle/>
            <a:p>
              <a:pPr algn="ctr" defTabSz="1219200"/>
              <a:r>
                <a:rPr lang="en-US" altLang="zh-CN" sz="3735" dirty="0">
                  <a:solidFill>
                    <a:srgbClr val="014192"/>
                  </a:solidFill>
                  <a:latin typeface="Calibri" panose="020F0502020204030204"/>
                  <a:ea typeface="微软雅黑" panose="020B0503020204020204" charset="-122"/>
                </a:rPr>
                <a:t>3</a:t>
              </a:r>
              <a:endParaRPr lang="zh-CN" altLang="en-US" sz="3735" dirty="0">
                <a:solidFill>
                  <a:srgbClr val="014192"/>
                </a:solidFill>
                <a:latin typeface="Calibri" panose="020F0502020204030204"/>
                <a:ea typeface="微软雅黑" panose="020B0503020204020204" charset="-122"/>
              </a:endParaRPr>
            </a:p>
          </p:txBody>
        </p:sp>
        <p:cxnSp>
          <p:nvCxnSpPr>
            <p:cNvPr id="30" name="直接连接符 29"/>
            <p:cNvCxnSpPr/>
            <p:nvPr/>
          </p:nvCxnSpPr>
          <p:spPr>
            <a:xfrm flipH="1">
              <a:off x="3736631" y="3380527"/>
              <a:ext cx="246456" cy="246456"/>
            </a:xfrm>
            <a:prstGeom prst="line">
              <a:avLst/>
            </a:prstGeom>
            <a:ln>
              <a:solidFill>
                <a:srgbClr val="112F70"/>
              </a:solidFill>
            </a:ln>
          </p:spPr>
          <p:style>
            <a:lnRef idx="1">
              <a:schemeClr val="accent1"/>
            </a:lnRef>
            <a:fillRef idx="0">
              <a:schemeClr val="accent1"/>
            </a:fillRef>
            <a:effectRef idx="0">
              <a:schemeClr val="accent1"/>
            </a:effectRef>
            <a:fontRef idx="minor">
              <a:schemeClr val="tx1"/>
            </a:fontRef>
          </p:style>
        </p:cxnSp>
      </p:grpSp>
      <p:cxnSp>
        <p:nvCxnSpPr>
          <p:cNvPr id="34" name="直接连接符 33"/>
          <p:cNvCxnSpPr/>
          <p:nvPr/>
        </p:nvCxnSpPr>
        <p:spPr>
          <a:xfrm>
            <a:off x="4751851" y="1796819"/>
            <a:ext cx="0" cy="2926500"/>
          </a:xfrm>
          <a:prstGeom prst="line">
            <a:avLst/>
          </a:prstGeom>
          <a:ln>
            <a:solidFill>
              <a:srgbClr val="112F70"/>
            </a:solidFill>
          </a:ln>
        </p:spPr>
        <p:style>
          <a:lnRef idx="1">
            <a:schemeClr val="accent1"/>
          </a:lnRef>
          <a:fillRef idx="0">
            <a:schemeClr val="accent1"/>
          </a:fillRef>
          <a:effectRef idx="0">
            <a:schemeClr val="accent1"/>
          </a:effectRef>
          <a:fontRef idx="minor">
            <a:schemeClr val="tx1"/>
          </a:fontRef>
        </p:style>
      </p:cxnSp>
      <p:sp>
        <p:nvSpPr>
          <p:cNvPr id="25" name="文本框 21"/>
          <p:cNvSpPr txBox="1"/>
          <p:nvPr/>
        </p:nvSpPr>
        <p:spPr>
          <a:xfrm>
            <a:off x="6210991" y="4584377"/>
            <a:ext cx="2031325" cy="461665"/>
          </a:xfrm>
          <a:prstGeom prst="rect">
            <a:avLst/>
          </a:prstGeom>
          <a:noFill/>
        </p:spPr>
        <p:txBody>
          <a:bodyPr wrap="none" rtlCol="0">
            <a:spAutoFit/>
          </a:bodyPr>
          <a:lstStyle/>
          <a:p>
            <a:pPr defTabSz="1219200"/>
            <a:r>
              <a:rPr lang="zh-CN" altLang="en-US" sz="2400" dirty="0">
                <a:solidFill>
                  <a:srgbClr val="014192"/>
                </a:solidFill>
                <a:latin typeface="微软雅黑" panose="020B0503020204020204" charset="-122"/>
                <a:ea typeface="微软雅黑" panose="020B0503020204020204" charset="-122"/>
              </a:rPr>
              <a:t>后续计划安排</a:t>
            </a:r>
          </a:p>
        </p:txBody>
      </p:sp>
      <p:grpSp>
        <p:nvGrpSpPr>
          <p:cNvPr id="26" name="组合 25"/>
          <p:cNvGrpSpPr/>
          <p:nvPr/>
        </p:nvGrpSpPr>
        <p:grpSpPr>
          <a:xfrm>
            <a:off x="5655748" y="4475998"/>
            <a:ext cx="613772" cy="666787"/>
            <a:chOff x="6110397" y="2057986"/>
            <a:chExt cx="460329" cy="500090"/>
          </a:xfrm>
        </p:grpSpPr>
        <p:sp>
          <p:nvSpPr>
            <p:cNvPr id="27" name="文本框 20"/>
            <p:cNvSpPr txBox="1"/>
            <p:nvPr/>
          </p:nvSpPr>
          <p:spPr>
            <a:xfrm>
              <a:off x="6110397" y="2057986"/>
              <a:ext cx="320040" cy="500090"/>
            </a:xfrm>
            <a:prstGeom prst="rect">
              <a:avLst/>
            </a:prstGeom>
            <a:noFill/>
          </p:spPr>
          <p:txBody>
            <a:bodyPr wrap="none" rtlCol="0">
              <a:spAutoFit/>
            </a:bodyPr>
            <a:lstStyle/>
            <a:p>
              <a:pPr algn="ctr" defTabSz="1219200"/>
              <a:r>
                <a:rPr lang="en-US" altLang="zh-CN" sz="3735" dirty="0">
                  <a:solidFill>
                    <a:srgbClr val="014192"/>
                  </a:solidFill>
                  <a:latin typeface="Calibri" panose="020F0502020204030204"/>
                  <a:ea typeface="微软雅黑" panose="020B0503020204020204" charset="-122"/>
                </a:rPr>
                <a:t>5</a:t>
              </a:r>
              <a:endParaRPr lang="zh-CN" altLang="en-US" sz="3735" dirty="0">
                <a:solidFill>
                  <a:srgbClr val="014192"/>
                </a:solidFill>
                <a:latin typeface="Calibri" panose="020F0502020204030204"/>
                <a:ea typeface="微软雅黑" panose="020B0503020204020204" charset="-122"/>
              </a:endParaRPr>
            </a:p>
          </p:txBody>
        </p:sp>
        <p:cxnSp>
          <p:nvCxnSpPr>
            <p:cNvPr id="31" name="直接连接符 30"/>
            <p:cNvCxnSpPr/>
            <p:nvPr/>
          </p:nvCxnSpPr>
          <p:spPr>
            <a:xfrm flipH="1">
              <a:off x="6324270" y="2227402"/>
              <a:ext cx="246456" cy="246456"/>
            </a:xfrm>
            <a:prstGeom prst="line">
              <a:avLst/>
            </a:prstGeom>
            <a:ln>
              <a:solidFill>
                <a:srgbClr val="112F70"/>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randombar(horizontal)">
                                      <p:cBhvr>
                                        <p:cTn id="7" dur="750"/>
                                        <p:tgtEl>
                                          <p:spTgt spid="15"/>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randombar(horizontal)">
                                      <p:cBhvr>
                                        <p:cTn id="10" dur="750"/>
                                        <p:tgtEl>
                                          <p:spTgt spid="14"/>
                                        </p:tgtEl>
                                      </p:cBhvr>
                                    </p:animEffect>
                                  </p:childTnLst>
                                </p:cTn>
                              </p:par>
                            </p:childTnLst>
                          </p:cTn>
                        </p:par>
                        <p:par>
                          <p:cTn id="11" fill="hold">
                            <p:stCondLst>
                              <p:cond delay="1000"/>
                            </p:stCondLst>
                            <p:childTnLst>
                              <p:par>
                                <p:cTn id="12" presetID="2" presetClass="entr" presetSubtype="1" fill="hold" nodeType="afterEffect">
                                  <p:stCondLst>
                                    <p:cond delay="0"/>
                                  </p:stCondLst>
                                  <p:childTnLst>
                                    <p:set>
                                      <p:cBhvr>
                                        <p:cTn id="13" dur="1" fill="hold">
                                          <p:stCondLst>
                                            <p:cond delay="0"/>
                                          </p:stCondLst>
                                        </p:cTn>
                                        <p:tgtEl>
                                          <p:spTgt spid="34"/>
                                        </p:tgtEl>
                                        <p:attrNameLst>
                                          <p:attrName>style.visibility</p:attrName>
                                        </p:attrNameLst>
                                      </p:cBhvr>
                                      <p:to>
                                        <p:strVal val="visible"/>
                                      </p:to>
                                    </p:set>
                                    <p:anim calcmode="lin" valueType="num">
                                      <p:cBhvr additive="base">
                                        <p:cTn id="14" dur="500" fill="hold"/>
                                        <p:tgtEl>
                                          <p:spTgt spid="34"/>
                                        </p:tgtEl>
                                        <p:attrNameLst>
                                          <p:attrName>ppt_x</p:attrName>
                                        </p:attrNameLst>
                                      </p:cBhvr>
                                      <p:tavLst>
                                        <p:tav tm="0">
                                          <p:val>
                                            <p:strVal val="#ppt_x"/>
                                          </p:val>
                                        </p:tav>
                                        <p:tav tm="100000">
                                          <p:val>
                                            <p:strVal val="#ppt_x"/>
                                          </p:val>
                                        </p:tav>
                                      </p:tavLst>
                                    </p:anim>
                                    <p:anim calcmode="lin" valueType="num">
                                      <p:cBhvr additive="base">
                                        <p:cTn id="15" dur="500" fill="hold"/>
                                        <p:tgtEl>
                                          <p:spTgt spid="34"/>
                                        </p:tgtEl>
                                        <p:attrNameLst>
                                          <p:attrName>ppt_y</p:attrName>
                                        </p:attrNameLst>
                                      </p:cBhvr>
                                      <p:tavLst>
                                        <p:tav tm="0">
                                          <p:val>
                                            <p:strVal val="0-#ppt_h/2"/>
                                          </p:val>
                                        </p:tav>
                                        <p:tav tm="100000">
                                          <p:val>
                                            <p:strVal val="#ppt_y"/>
                                          </p:val>
                                        </p:tav>
                                      </p:tavLst>
                                    </p:anim>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35"/>
                                        </p:tgtEl>
                                        <p:attrNameLst>
                                          <p:attrName>style.visibility</p:attrName>
                                        </p:attrNameLst>
                                      </p:cBhvr>
                                      <p:to>
                                        <p:strVal val="visible"/>
                                      </p:to>
                                    </p:set>
                                    <p:animEffect transition="in" filter="fade">
                                      <p:cBhvr>
                                        <p:cTn id="19" dur="1000"/>
                                        <p:tgtEl>
                                          <p:spTgt spid="35"/>
                                        </p:tgtEl>
                                      </p:cBhvr>
                                    </p:animEffect>
                                  </p:childTnLst>
                                </p:cTn>
                              </p:par>
                              <p:par>
                                <p:cTn id="20" presetID="56" presetClass="path" presetSubtype="0" accel="50000" decel="50000" fill="hold" nodeType="withEffect">
                                  <p:stCondLst>
                                    <p:cond delay="0"/>
                                  </p:stCondLst>
                                  <p:childTnLst>
                                    <p:animMotion origin="layout" path="M -0.03733 0.04136 L 2.77778E-6 -2.46914E-7 " pathEditMode="relative" rAng="0" ptsTypes="AA">
                                      <p:cBhvr>
                                        <p:cTn id="21" dur="700" fill="hold"/>
                                        <p:tgtEl>
                                          <p:spTgt spid="35"/>
                                        </p:tgtEl>
                                        <p:attrNameLst>
                                          <p:attrName>ppt_x</p:attrName>
                                          <p:attrName>ppt_y</p:attrName>
                                        </p:attrNameLst>
                                      </p:cBhvr>
                                      <p:rCtr x="1858" y="-2068"/>
                                    </p:animMotion>
                                  </p:childTnLst>
                                </p:cTn>
                              </p:par>
                              <p:par>
                                <p:cTn id="22" presetID="22" presetClass="entr" presetSubtype="8" fill="hold" grpId="0" nodeType="withEffect">
                                  <p:stCondLst>
                                    <p:cond delay="250"/>
                                  </p:stCondLst>
                                  <p:childTnLst>
                                    <p:set>
                                      <p:cBhvr>
                                        <p:cTn id="23" dur="1" fill="hold">
                                          <p:stCondLst>
                                            <p:cond delay="0"/>
                                          </p:stCondLst>
                                        </p:cTn>
                                        <p:tgtEl>
                                          <p:spTgt spid="17"/>
                                        </p:tgtEl>
                                        <p:attrNameLst>
                                          <p:attrName>style.visibility</p:attrName>
                                        </p:attrNameLst>
                                      </p:cBhvr>
                                      <p:to>
                                        <p:strVal val="visible"/>
                                      </p:to>
                                    </p:set>
                                    <p:animEffect transition="in" filter="wipe(left)">
                                      <p:cBhvr>
                                        <p:cTn id="24" dur="500"/>
                                        <p:tgtEl>
                                          <p:spTgt spid="17"/>
                                        </p:tgtEl>
                                      </p:cBhvr>
                                    </p:animEffect>
                                  </p:childTnLst>
                                </p:cTn>
                              </p:par>
                              <p:par>
                                <p:cTn id="25" presetID="10" presetClass="entr" presetSubtype="0" fill="hold" nodeType="withEffect">
                                  <p:stCondLst>
                                    <p:cond delay="250"/>
                                  </p:stCondLst>
                                  <p:childTnLst>
                                    <p:set>
                                      <p:cBhvr>
                                        <p:cTn id="26" dur="1" fill="hold">
                                          <p:stCondLst>
                                            <p:cond delay="0"/>
                                          </p:stCondLst>
                                        </p:cTn>
                                        <p:tgtEl>
                                          <p:spTgt spid="37"/>
                                        </p:tgtEl>
                                        <p:attrNameLst>
                                          <p:attrName>style.visibility</p:attrName>
                                        </p:attrNameLst>
                                      </p:cBhvr>
                                      <p:to>
                                        <p:strVal val="visible"/>
                                      </p:to>
                                    </p:set>
                                    <p:animEffect transition="in" filter="fade">
                                      <p:cBhvr>
                                        <p:cTn id="27" dur="1000"/>
                                        <p:tgtEl>
                                          <p:spTgt spid="37"/>
                                        </p:tgtEl>
                                      </p:cBhvr>
                                    </p:animEffect>
                                  </p:childTnLst>
                                </p:cTn>
                              </p:par>
                              <p:par>
                                <p:cTn id="28" presetID="56" presetClass="path" presetSubtype="0" accel="50000" decel="50000" fill="hold" nodeType="withEffect">
                                  <p:stCondLst>
                                    <p:cond delay="250"/>
                                  </p:stCondLst>
                                  <p:childTnLst>
                                    <p:animMotion origin="layout" path="M -0.03733 0.04105 L 2.77778E-6 -4.5679E-6 " pathEditMode="relative" rAng="0" ptsTypes="AA">
                                      <p:cBhvr>
                                        <p:cTn id="29" dur="700" fill="hold"/>
                                        <p:tgtEl>
                                          <p:spTgt spid="37"/>
                                        </p:tgtEl>
                                        <p:attrNameLst>
                                          <p:attrName>ppt_x</p:attrName>
                                          <p:attrName>ppt_y</p:attrName>
                                        </p:attrNameLst>
                                      </p:cBhvr>
                                      <p:rCtr x="1858" y="-2068"/>
                                    </p:animMotion>
                                  </p:childTnLst>
                                </p:cTn>
                              </p:par>
                              <p:par>
                                <p:cTn id="30" presetID="22" presetClass="entr" presetSubtype="8" fill="hold" grpId="0" nodeType="withEffect">
                                  <p:stCondLst>
                                    <p:cond delay="500"/>
                                  </p:stCondLst>
                                  <p:childTnLst>
                                    <p:set>
                                      <p:cBhvr>
                                        <p:cTn id="31" dur="1" fill="hold">
                                          <p:stCondLst>
                                            <p:cond delay="0"/>
                                          </p:stCondLst>
                                        </p:cTn>
                                        <p:tgtEl>
                                          <p:spTgt spid="23"/>
                                        </p:tgtEl>
                                        <p:attrNameLst>
                                          <p:attrName>style.visibility</p:attrName>
                                        </p:attrNameLst>
                                      </p:cBhvr>
                                      <p:to>
                                        <p:strVal val="visible"/>
                                      </p:to>
                                    </p:set>
                                    <p:animEffect transition="in" filter="wipe(left)">
                                      <p:cBhvr>
                                        <p:cTn id="32" dur="500"/>
                                        <p:tgtEl>
                                          <p:spTgt spid="23"/>
                                        </p:tgtEl>
                                      </p:cBhvr>
                                    </p:animEffect>
                                  </p:childTnLst>
                                </p:cTn>
                              </p:par>
                              <p:par>
                                <p:cTn id="33" presetID="10" presetClass="entr" presetSubtype="0" fill="hold" nodeType="withEffect">
                                  <p:stCondLst>
                                    <p:cond delay="500"/>
                                  </p:stCondLst>
                                  <p:childTnLst>
                                    <p:set>
                                      <p:cBhvr>
                                        <p:cTn id="34" dur="1" fill="hold">
                                          <p:stCondLst>
                                            <p:cond delay="0"/>
                                          </p:stCondLst>
                                        </p:cTn>
                                        <p:tgtEl>
                                          <p:spTgt spid="39"/>
                                        </p:tgtEl>
                                        <p:attrNameLst>
                                          <p:attrName>style.visibility</p:attrName>
                                        </p:attrNameLst>
                                      </p:cBhvr>
                                      <p:to>
                                        <p:strVal val="visible"/>
                                      </p:to>
                                    </p:set>
                                    <p:animEffect transition="in" filter="fade">
                                      <p:cBhvr>
                                        <p:cTn id="35" dur="1000"/>
                                        <p:tgtEl>
                                          <p:spTgt spid="39"/>
                                        </p:tgtEl>
                                      </p:cBhvr>
                                    </p:animEffect>
                                  </p:childTnLst>
                                </p:cTn>
                              </p:par>
                              <p:par>
                                <p:cTn id="36" presetID="56" presetClass="path" presetSubtype="0" accel="50000" decel="50000" fill="hold" nodeType="withEffect">
                                  <p:stCondLst>
                                    <p:cond delay="500"/>
                                  </p:stCondLst>
                                  <p:childTnLst>
                                    <p:animMotion origin="layout" path="M -0.03733 0.04105 L 2.77778E-6 -2.96296E-6 " pathEditMode="relative" rAng="0" ptsTypes="AA">
                                      <p:cBhvr>
                                        <p:cTn id="37" dur="700" fill="hold"/>
                                        <p:tgtEl>
                                          <p:spTgt spid="39"/>
                                        </p:tgtEl>
                                        <p:attrNameLst>
                                          <p:attrName>ppt_x</p:attrName>
                                          <p:attrName>ppt_y</p:attrName>
                                        </p:attrNameLst>
                                      </p:cBhvr>
                                      <p:rCtr x="1858" y="-2068"/>
                                    </p:animMotion>
                                  </p:childTnLst>
                                </p:cTn>
                              </p:par>
                              <p:par>
                                <p:cTn id="38" presetID="22" presetClass="entr" presetSubtype="8" fill="hold" grpId="0" nodeType="withEffect">
                                  <p:stCondLst>
                                    <p:cond delay="750"/>
                                  </p:stCondLst>
                                  <p:childTnLst>
                                    <p:set>
                                      <p:cBhvr>
                                        <p:cTn id="39" dur="1" fill="hold">
                                          <p:stCondLst>
                                            <p:cond delay="0"/>
                                          </p:stCondLst>
                                        </p:cTn>
                                        <p:tgtEl>
                                          <p:spTgt spid="29"/>
                                        </p:tgtEl>
                                        <p:attrNameLst>
                                          <p:attrName>style.visibility</p:attrName>
                                        </p:attrNameLst>
                                      </p:cBhvr>
                                      <p:to>
                                        <p:strVal val="visible"/>
                                      </p:to>
                                    </p:set>
                                    <p:animEffect transition="in" filter="wipe(left)">
                                      <p:cBhvr>
                                        <p:cTn id="40" dur="500"/>
                                        <p:tgtEl>
                                          <p:spTgt spid="29"/>
                                        </p:tgtEl>
                                      </p:cBhvr>
                                    </p:animEffect>
                                  </p:childTnLst>
                                </p:cTn>
                              </p:par>
                              <p:par>
                                <p:cTn id="41" presetID="10" presetClass="entr" presetSubtype="0" fill="hold" nodeType="withEffect">
                                  <p:stCondLst>
                                    <p:cond delay="1000"/>
                                  </p:stCondLst>
                                  <p:childTnLst>
                                    <p:set>
                                      <p:cBhvr>
                                        <p:cTn id="42" dur="1" fill="hold">
                                          <p:stCondLst>
                                            <p:cond delay="0"/>
                                          </p:stCondLst>
                                        </p:cTn>
                                        <p:tgtEl>
                                          <p:spTgt spid="36"/>
                                        </p:tgtEl>
                                        <p:attrNameLst>
                                          <p:attrName>style.visibility</p:attrName>
                                        </p:attrNameLst>
                                      </p:cBhvr>
                                      <p:to>
                                        <p:strVal val="visible"/>
                                      </p:to>
                                    </p:set>
                                    <p:animEffect transition="in" filter="fade">
                                      <p:cBhvr>
                                        <p:cTn id="43" dur="1000"/>
                                        <p:tgtEl>
                                          <p:spTgt spid="36"/>
                                        </p:tgtEl>
                                      </p:cBhvr>
                                    </p:animEffect>
                                  </p:childTnLst>
                                </p:cTn>
                              </p:par>
                              <p:par>
                                <p:cTn id="44" presetID="56" presetClass="path" presetSubtype="0" accel="50000" decel="50000" fill="hold" nodeType="withEffect">
                                  <p:stCondLst>
                                    <p:cond delay="1000"/>
                                  </p:stCondLst>
                                  <p:childTnLst>
                                    <p:animMotion origin="layout" path="M -0.03733 0.04136 L 2.77778E-6 -3.58025E-6 " pathEditMode="relative" rAng="0" ptsTypes="AA">
                                      <p:cBhvr>
                                        <p:cTn id="45" dur="700" fill="hold"/>
                                        <p:tgtEl>
                                          <p:spTgt spid="36"/>
                                        </p:tgtEl>
                                        <p:attrNameLst>
                                          <p:attrName>ppt_x</p:attrName>
                                          <p:attrName>ppt_y</p:attrName>
                                        </p:attrNameLst>
                                      </p:cBhvr>
                                      <p:rCtr x="1858" y="-2068"/>
                                    </p:animMotion>
                                  </p:childTnLst>
                                </p:cTn>
                              </p:par>
                              <p:par>
                                <p:cTn id="46" presetID="22" presetClass="entr" presetSubtype="8" fill="hold" grpId="0" nodeType="withEffect">
                                  <p:stCondLst>
                                    <p:cond delay="1250"/>
                                  </p:stCondLst>
                                  <p:childTnLst>
                                    <p:set>
                                      <p:cBhvr>
                                        <p:cTn id="47" dur="1" fill="hold">
                                          <p:stCondLst>
                                            <p:cond delay="0"/>
                                          </p:stCondLst>
                                        </p:cTn>
                                        <p:tgtEl>
                                          <p:spTgt spid="20"/>
                                        </p:tgtEl>
                                        <p:attrNameLst>
                                          <p:attrName>style.visibility</p:attrName>
                                        </p:attrNameLst>
                                      </p:cBhvr>
                                      <p:to>
                                        <p:strVal val="visible"/>
                                      </p:to>
                                    </p:set>
                                    <p:animEffect transition="in" filter="wipe(left)">
                                      <p:cBhvr>
                                        <p:cTn id="48" dur="500"/>
                                        <p:tgtEl>
                                          <p:spTgt spid="20"/>
                                        </p:tgtEl>
                                      </p:cBhvr>
                                    </p:animEffect>
                                  </p:childTnLst>
                                </p:cTn>
                              </p:par>
                              <p:par>
                                <p:cTn id="49" presetID="10" presetClass="entr" presetSubtype="0" fill="hold" nodeType="withEffect">
                                  <p:stCondLst>
                                    <p:cond delay="1000"/>
                                  </p:stCondLst>
                                  <p:childTnLst>
                                    <p:set>
                                      <p:cBhvr>
                                        <p:cTn id="50" dur="1" fill="hold">
                                          <p:stCondLst>
                                            <p:cond delay="0"/>
                                          </p:stCondLst>
                                        </p:cTn>
                                        <p:tgtEl>
                                          <p:spTgt spid="26"/>
                                        </p:tgtEl>
                                        <p:attrNameLst>
                                          <p:attrName>style.visibility</p:attrName>
                                        </p:attrNameLst>
                                      </p:cBhvr>
                                      <p:to>
                                        <p:strVal val="visible"/>
                                      </p:to>
                                    </p:set>
                                    <p:animEffect transition="in" filter="fade">
                                      <p:cBhvr>
                                        <p:cTn id="51" dur="1000"/>
                                        <p:tgtEl>
                                          <p:spTgt spid="26"/>
                                        </p:tgtEl>
                                      </p:cBhvr>
                                    </p:animEffect>
                                  </p:childTnLst>
                                </p:cTn>
                              </p:par>
                              <p:par>
                                <p:cTn id="52" presetID="56" presetClass="path" presetSubtype="0" accel="50000" decel="50000" fill="hold" nodeType="withEffect">
                                  <p:stCondLst>
                                    <p:cond delay="1000"/>
                                  </p:stCondLst>
                                  <p:childTnLst>
                                    <p:animMotion origin="layout" path="M -0.03733 0.04136 L 2.77778E-6 -3.58025E-6 " pathEditMode="relative" rAng="0" ptsTypes="AA">
                                      <p:cBhvr>
                                        <p:cTn id="53" dur="700" fill="hold"/>
                                        <p:tgtEl>
                                          <p:spTgt spid="26"/>
                                        </p:tgtEl>
                                        <p:attrNameLst>
                                          <p:attrName>ppt_x</p:attrName>
                                          <p:attrName>ppt_y</p:attrName>
                                        </p:attrNameLst>
                                      </p:cBhvr>
                                      <p:rCtr x="1858" y="-2068"/>
                                    </p:animMotion>
                                  </p:childTnLst>
                                </p:cTn>
                              </p:par>
                              <p:par>
                                <p:cTn id="54" presetID="22" presetClass="entr" presetSubtype="8" fill="hold" grpId="0" nodeType="withEffect">
                                  <p:stCondLst>
                                    <p:cond delay="1250"/>
                                  </p:stCondLst>
                                  <p:childTnLst>
                                    <p:set>
                                      <p:cBhvr>
                                        <p:cTn id="55" dur="1" fill="hold">
                                          <p:stCondLst>
                                            <p:cond delay="0"/>
                                          </p:stCondLst>
                                        </p:cTn>
                                        <p:tgtEl>
                                          <p:spTgt spid="25"/>
                                        </p:tgtEl>
                                        <p:attrNameLst>
                                          <p:attrName>style.visibility</p:attrName>
                                        </p:attrNameLst>
                                      </p:cBhvr>
                                      <p:to>
                                        <p:strVal val="visible"/>
                                      </p:to>
                                    </p:set>
                                    <p:animEffect transition="in" filter="wipe(left)">
                                      <p:cBhvr>
                                        <p:cTn id="56"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7" grpId="0"/>
      <p:bldP spid="20" grpId="0"/>
      <p:bldP spid="23" grpId="0"/>
      <p:bldP spid="29" grpId="0"/>
      <p:bldP spid="25"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pattFill prst="pct5">
          <a:fgClr>
            <a:srgbClr val="014192"/>
          </a:fgClr>
          <a:bgClr>
            <a:srgbClr val="34619D"/>
          </a:bgClr>
        </a:pattFill>
        <a:effectLst/>
      </p:bgPr>
    </p:bg>
    <p:spTree>
      <p:nvGrpSpPr>
        <p:cNvPr id="1" name=""/>
        <p:cNvGrpSpPr/>
        <p:nvPr/>
      </p:nvGrpSpPr>
      <p:grpSpPr>
        <a:xfrm>
          <a:off x="0" y="0"/>
          <a:ext cx="0" cy="0"/>
          <a:chOff x="0" y="0"/>
          <a:chExt cx="0" cy="0"/>
        </a:xfrm>
      </p:grpSpPr>
      <p:sp>
        <p:nvSpPr>
          <p:cNvPr id="8" name="文本框 7"/>
          <p:cNvSpPr txBox="1"/>
          <p:nvPr/>
        </p:nvSpPr>
        <p:spPr>
          <a:xfrm>
            <a:off x="3429680" y="3756172"/>
            <a:ext cx="5058410" cy="1705403"/>
          </a:xfrm>
          <a:prstGeom prst="rect">
            <a:avLst/>
          </a:prstGeom>
          <a:noFill/>
        </p:spPr>
        <p:txBody>
          <a:bodyPr wrap="square" rtlCol="0">
            <a:spAutoFit/>
          </a:bodyPr>
          <a:lstStyle/>
          <a:p>
            <a:pPr marL="285750" lvl="0" indent="-285750" algn="ctr">
              <a:lnSpc>
                <a:spcPct val="150000"/>
              </a:lnSpc>
              <a:buFont typeface="Wingdings" panose="05000000000000000000" pitchFamily="2" charset="2"/>
              <a:buChar char="ü"/>
              <a:defRPr/>
            </a:pPr>
            <a:r>
              <a:rPr lang="zh-CN" altLang="en-US" dirty="0">
                <a:solidFill>
                  <a:srgbClr val="FFFFFF"/>
                </a:solidFill>
                <a:latin typeface="方正兰亭细黑_GBK" panose="02000000000000000000" pitchFamily="2" charset="-122"/>
                <a:ea typeface="方正兰亭细黑_GBK" panose="02000000000000000000" pitchFamily="2" charset="-122"/>
              </a:rPr>
              <a:t>光伏</a:t>
            </a:r>
            <a:r>
              <a:rPr lang="en-US" altLang="zh-CN" dirty="0">
                <a:solidFill>
                  <a:srgbClr val="FFFFFF"/>
                </a:solidFill>
                <a:latin typeface="方正兰亭细黑_GBK" panose="02000000000000000000" pitchFamily="2" charset="-122"/>
                <a:ea typeface="方正兰亭细黑_GBK" panose="02000000000000000000" pitchFamily="2" charset="-122"/>
              </a:rPr>
              <a:t>-</a:t>
            </a:r>
            <a:r>
              <a:rPr lang="zh-CN" altLang="en-US" dirty="0">
                <a:solidFill>
                  <a:srgbClr val="FFFFFF"/>
                </a:solidFill>
                <a:latin typeface="方正兰亭细黑_GBK" panose="02000000000000000000" pitchFamily="2" charset="-122"/>
                <a:ea typeface="方正兰亭细黑_GBK" panose="02000000000000000000" pitchFamily="2" charset="-122"/>
              </a:rPr>
              <a:t>海流混合发电孤岛离网系统的研究背景</a:t>
            </a:r>
            <a:endParaRPr lang="en-US" altLang="zh-CN" dirty="0">
              <a:solidFill>
                <a:srgbClr val="FFFFFF"/>
              </a:solidFill>
              <a:latin typeface="方正兰亭细黑_GBK" panose="02000000000000000000" pitchFamily="2" charset="-122"/>
              <a:ea typeface="方正兰亭细黑_GBK" panose="02000000000000000000" pitchFamily="2" charset="-122"/>
            </a:endParaRPr>
          </a:p>
          <a:p>
            <a:pPr marL="285750" lvl="0" indent="-285750" algn="ctr">
              <a:lnSpc>
                <a:spcPct val="150000"/>
              </a:lnSpc>
              <a:buFont typeface="Wingdings" panose="05000000000000000000" pitchFamily="2" charset="2"/>
              <a:buChar char="ü"/>
              <a:defRPr/>
            </a:pPr>
            <a:r>
              <a:rPr lang="zh-CN" altLang="en-US" dirty="0">
                <a:solidFill>
                  <a:srgbClr val="FFFFFF"/>
                </a:solidFill>
                <a:latin typeface="方正兰亭细黑_GBK" panose="02000000000000000000" pitchFamily="2" charset="-122"/>
                <a:ea typeface="方正兰亭细黑_GBK" panose="02000000000000000000" pitchFamily="2" charset="-122"/>
              </a:rPr>
              <a:t>光伏</a:t>
            </a:r>
            <a:r>
              <a:rPr lang="en-US" altLang="zh-CN" dirty="0">
                <a:solidFill>
                  <a:srgbClr val="FFFFFF"/>
                </a:solidFill>
                <a:latin typeface="方正兰亭细黑_GBK" panose="02000000000000000000" pitchFamily="2" charset="-122"/>
                <a:ea typeface="方正兰亭细黑_GBK" panose="02000000000000000000" pitchFamily="2" charset="-122"/>
              </a:rPr>
              <a:t>-</a:t>
            </a:r>
            <a:r>
              <a:rPr lang="zh-CN" altLang="en-US" dirty="0">
                <a:solidFill>
                  <a:srgbClr val="FFFFFF"/>
                </a:solidFill>
                <a:latin typeface="方正兰亭细黑_GBK" panose="02000000000000000000" pitchFamily="2" charset="-122"/>
                <a:ea typeface="方正兰亭细黑_GBK" panose="02000000000000000000" pitchFamily="2" charset="-122"/>
              </a:rPr>
              <a:t>海流混合发电孤岛离网系统的研究意义</a:t>
            </a:r>
            <a:endParaRPr lang="en-US" altLang="zh-CN" dirty="0">
              <a:solidFill>
                <a:srgbClr val="FFFFFF"/>
              </a:solidFill>
              <a:latin typeface="方正兰亭细黑_GBK" panose="02000000000000000000" pitchFamily="2" charset="-122"/>
              <a:ea typeface="方正兰亭细黑_GBK" panose="02000000000000000000" pitchFamily="2" charset="-122"/>
            </a:endParaRPr>
          </a:p>
          <a:p>
            <a:pPr lvl="0" indent="0" algn="ctr">
              <a:lnSpc>
                <a:spcPct val="150000"/>
              </a:lnSpc>
              <a:buFont typeface="Wingdings" panose="05000000000000000000" pitchFamily="2" charset="2"/>
              <a:buNone/>
              <a:defRPr/>
            </a:pPr>
            <a:endParaRPr lang="en-US" altLang="zh-CN" dirty="0">
              <a:solidFill>
                <a:srgbClr val="FFFFFF"/>
              </a:solidFill>
              <a:latin typeface="方正兰亭细黑_GBK" panose="02000000000000000000" pitchFamily="2" charset="-122"/>
              <a:ea typeface="方正兰亭细黑_GBK" panose="02000000000000000000" pitchFamily="2" charset="-122"/>
            </a:endParaRPr>
          </a:p>
          <a:p>
            <a:pPr lvl="0" algn="ctr">
              <a:lnSpc>
                <a:spcPct val="150000"/>
              </a:lnSpc>
              <a:defRPr/>
            </a:pPr>
            <a:endParaRPr kumimoji="0" lang="en-US" altLang="zh-CN" sz="1800" b="0" i="0" u="none" strike="noStrike" kern="1200" cap="none" spc="0" normalizeH="0" baseline="0" noProof="0" dirty="0">
              <a:ln>
                <a:noFill/>
              </a:ln>
              <a:solidFill>
                <a:srgbClr val="FFFFFF"/>
              </a:solidFill>
              <a:effectLst/>
              <a:uLnTx/>
              <a:uFillTx/>
              <a:latin typeface="方正兰亭细黑_GBK" panose="02000000000000000000" pitchFamily="2" charset="-122"/>
              <a:ea typeface="方正兰亭细黑_GBK" panose="02000000000000000000" pitchFamily="2" charset="-122"/>
              <a:cs typeface="+mn-cs"/>
            </a:endParaRPr>
          </a:p>
        </p:txBody>
      </p:sp>
      <p:cxnSp>
        <p:nvCxnSpPr>
          <p:cNvPr id="11" name="直接连接符 10"/>
          <p:cNvCxnSpPr/>
          <p:nvPr/>
        </p:nvCxnSpPr>
        <p:spPr>
          <a:xfrm>
            <a:off x="3882413" y="3699047"/>
            <a:ext cx="4248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10" name="图片 9"/>
          <p:cNvPicPr>
            <a:picLocks noChangeAspect="1"/>
          </p:cNvPicPr>
          <p:nvPr/>
        </p:nvPicPr>
        <p:blipFill>
          <a:blip r:embed="rId3"/>
          <a:stretch>
            <a:fillRect/>
          </a:stretch>
        </p:blipFill>
        <p:spPr>
          <a:xfrm>
            <a:off x="105665" y="44650"/>
            <a:ext cx="2850127" cy="792549"/>
          </a:xfrm>
          <a:prstGeom prst="rect">
            <a:avLst/>
          </a:prstGeom>
        </p:spPr>
      </p:pic>
      <p:sp>
        <p:nvSpPr>
          <p:cNvPr id="12" name="文本框 11"/>
          <p:cNvSpPr txBox="1"/>
          <p:nvPr/>
        </p:nvSpPr>
        <p:spPr>
          <a:xfrm>
            <a:off x="2559240" y="2539959"/>
            <a:ext cx="6799290" cy="1069845"/>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defRPr/>
            </a:pPr>
            <a:r>
              <a:rPr kumimoji="0" lang="zh-CN" altLang="en-US" sz="4800" b="0" i="0" u="none" strike="noStrike" kern="1200" cap="none" spc="0" normalizeH="0" baseline="0" noProof="0" dirty="0">
                <a:ln>
                  <a:noFill/>
                </a:ln>
                <a:solidFill>
                  <a:srgbClr val="FFFFFF"/>
                </a:solidFill>
                <a:effectLst/>
                <a:uLnTx/>
                <a:uFillTx/>
                <a:latin typeface="微软雅黑" panose="020B0503020204020204" charset="-122"/>
                <a:ea typeface="微软雅黑" panose="020B0503020204020204" charset="-122"/>
                <a:cs typeface="+mn-cs"/>
              </a:rPr>
              <a:t>研究背景及意义</a:t>
            </a:r>
            <a:endParaRPr kumimoji="0" lang="en-US" altLang="zh-CN" sz="1800" b="0" i="0" u="none" strike="noStrike" kern="1200" cap="none" spc="0" normalizeH="0" baseline="0" noProof="0" dirty="0">
              <a:ln>
                <a:noFill/>
              </a:ln>
              <a:solidFill>
                <a:srgbClr val="FFFFFF"/>
              </a:solidFill>
              <a:effectLst/>
              <a:uLnTx/>
              <a:uFillTx/>
              <a:latin typeface="方正兰亭细黑_GBK" panose="02000000000000000000" pitchFamily="2" charset="-122"/>
              <a:ea typeface="方正兰亭细黑_GBK" panose="02000000000000000000" pitchFamily="2" charset="-122"/>
              <a:cs typeface="+mn-cs"/>
            </a:endParaRPr>
          </a:p>
        </p:txBody>
      </p:sp>
      <p:grpSp>
        <p:nvGrpSpPr>
          <p:cNvPr id="7" name="组合 6"/>
          <p:cNvGrpSpPr/>
          <p:nvPr/>
        </p:nvGrpSpPr>
        <p:grpSpPr>
          <a:xfrm>
            <a:off x="5305839" y="1191089"/>
            <a:ext cx="1580321" cy="1580321"/>
            <a:chOff x="5434135" y="1315452"/>
            <a:chExt cx="1580321" cy="1580321"/>
          </a:xfrm>
        </p:grpSpPr>
        <p:sp>
          <p:nvSpPr>
            <p:cNvPr id="9" name="椭圆 8"/>
            <p:cNvSpPr/>
            <p:nvPr/>
          </p:nvSpPr>
          <p:spPr>
            <a:xfrm>
              <a:off x="5434135" y="1315452"/>
              <a:ext cx="1580321" cy="1580321"/>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ysClr val="windowText" lastClr="000000"/>
                </a:solidFill>
              </a:endParaRPr>
            </a:p>
          </p:txBody>
        </p:sp>
        <p:grpSp>
          <p:nvGrpSpPr>
            <p:cNvPr id="13" name="组合 12"/>
            <p:cNvGrpSpPr>
              <a:grpSpLocks noChangeAspect="1"/>
            </p:cNvGrpSpPr>
            <p:nvPr/>
          </p:nvGrpSpPr>
          <p:grpSpPr>
            <a:xfrm>
              <a:off x="5734999" y="1754928"/>
              <a:ext cx="1008000" cy="685526"/>
              <a:chOff x="3897313" y="2016126"/>
              <a:chExt cx="749300" cy="509588"/>
            </a:xfrm>
            <a:solidFill>
              <a:schemeClr val="bg1"/>
            </a:solidFill>
          </p:grpSpPr>
          <p:sp>
            <p:nvSpPr>
              <p:cNvPr id="14" name="Freeform 8"/>
              <p:cNvSpPr>
                <a:spLocks noEditPoints="1"/>
              </p:cNvSpPr>
              <p:nvPr/>
            </p:nvSpPr>
            <p:spPr bwMode="auto">
              <a:xfrm>
                <a:off x="3897313" y="2016126"/>
                <a:ext cx="749300" cy="509588"/>
              </a:xfrm>
              <a:custGeom>
                <a:avLst/>
                <a:gdLst>
                  <a:gd name="T0" fmla="*/ 627 w 631"/>
                  <a:gd name="T1" fmla="*/ 44 h 429"/>
                  <a:gd name="T2" fmla="*/ 469 w 631"/>
                  <a:gd name="T3" fmla="*/ 0 h 429"/>
                  <a:gd name="T4" fmla="*/ 315 w 631"/>
                  <a:gd name="T5" fmla="*/ 41 h 429"/>
                  <a:gd name="T6" fmla="*/ 168 w 631"/>
                  <a:gd name="T7" fmla="*/ 0 h 429"/>
                  <a:gd name="T8" fmla="*/ 3 w 631"/>
                  <a:gd name="T9" fmla="*/ 44 h 429"/>
                  <a:gd name="T10" fmla="*/ 0 w 631"/>
                  <a:gd name="T11" fmla="*/ 52 h 429"/>
                  <a:gd name="T12" fmla="*/ 0 w 631"/>
                  <a:gd name="T13" fmla="*/ 412 h 429"/>
                  <a:gd name="T14" fmla="*/ 23 w 631"/>
                  <a:gd name="T15" fmla="*/ 429 h 429"/>
                  <a:gd name="T16" fmla="*/ 313 w 631"/>
                  <a:gd name="T17" fmla="*/ 429 h 429"/>
                  <a:gd name="T18" fmla="*/ 608 w 631"/>
                  <a:gd name="T19" fmla="*/ 429 h 429"/>
                  <a:gd name="T20" fmla="*/ 631 w 631"/>
                  <a:gd name="T21" fmla="*/ 413 h 429"/>
                  <a:gd name="T22" fmla="*/ 631 w 631"/>
                  <a:gd name="T23" fmla="*/ 52 h 429"/>
                  <a:gd name="T24" fmla="*/ 627 w 631"/>
                  <a:gd name="T25" fmla="*/ 44 h 429"/>
                  <a:gd name="T26" fmla="*/ 304 w 631"/>
                  <a:gd name="T27" fmla="*/ 60 h 429"/>
                  <a:gd name="T28" fmla="*/ 304 w 631"/>
                  <a:gd name="T29" fmla="*/ 393 h 429"/>
                  <a:gd name="T30" fmla="*/ 167 w 631"/>
                  <a:gd name="T31" fmla="*/ 355 h 429"/>
                  <a:gd name="T32" fmla="*/ 40 w 631"/>
                  <a:gd name="T33" fmla="*/ 380 h 429"/>
                  <a:gd name="T34" fmla="*/ 40 w 631"/>
                  <a:gd name="T35" fmla="*/ 46 h 429"/>
                  <a:gd name="T36" fmla="*/ 169 w 631"/>
                  <a:gd name="T37" fmla="*/ 21 h 429"/>
                  <a:gd name="T38" fmla="*/ 304 w 631"/>
                  <a:gd name="T39" fmla="*/ 60 h 429"/>
                  <a:gd name="T40" fmla="*/ 590 w 631"/>
                  <a:gd name="T41" fmla="*/ 45 h 429"/>
                  <a:gd name="T42" fmla="*/ 590 w 631"/>
                  <a:gd name="T43" fmla="*/ 381 h 429"/>
                  <a:gd name="T44" fmla="*/ 462 w 631"/>
                  <a:gd name="T45" fmla="*/ 359 h 429"/>
                  <a:gd name="T46" fmla="*/ 323 w 631"/>
                  <a:gd name="T47" fmla="*/ 394 h 429"/>
                  <a:gd name="T48" fmla="*/ 323 w 631"/>
                  <a:gd name="T49" fmla="*/ 61 h 429"/>
                  <a:gd name="T50" fmla="*/ 469 w 631"/>
                  <a:gd name="T51" fmla="*/ 21 h 429"/>
                  <a:gd name="T52" fmla="*/ 590 w 631"/>
                  <a:gd name="T53" fmla="*/ 45 h 4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31" h="429">
                    <a:moveTo>
                      <a:pt x="627" y="44"/>
                    </a:moveTo>
                    <a:cubicBezTo>
                      <a:pt x="593" y="16"/>
                      <a:pt x="534" y="0"/>
                      <a:pt x="469" y="0"/>
                    </a:cubicBezTo>
                    <a:cubicBezTo>
                      <a:pt x="407" y="0"/>
                      <a:pt x="350" y="15"/>
                      <a:pt x="315" y="41"/>
                    </a:cubicBezTo>
                    <a:cubicBezTo>
                      <a:pt x="288" y="15"/>
                      <a:pt x="234" y="0"/>
                      <a:pt x="168" y="0"/>
                    </a:cubicBezTo>
                    <a:cubicBezTo>
                      <a:pt x="100" y="0"/>
                      <a:pt x="37" y="17"/>
                      <a:pt x="3" y="44"/>
                    </a:cubicBezTo>
                    <a:cubicBezTo>
                      <a:pt x="1" y="46"/>
                      <a:pt x="0" y="49"/>
                      <a:pt x="0" y="52"/>
                    </a:cubicBezTo>
                    <a:cubicBezTo>
                      <a:pt x="0" y="412"/>
                      <a:pt x="0" y="412"/>
                      <a:pt x="0" y="412"/>
                    </a:cubicBezTo>
                    <a:cubicBezTo>
                      <a:pt x="0" y="419"/>
                      <a:pt x="9" y="429"/>
                      <a:pt x="23" y="429"/>
                    </a:cubicBezTo>
                    <a:cubicBezTo>
                      <a:pt x="313" y="429"/>
                      <a:pt x="313" y="429"/>
                      <a:pt x="313" y="429"/>
                    </a:cubicBezTo>
                    <a:cubicBezTo>
                      <a:pt x="314" y="429"/>
                      <a:pt x="608" y="429"/>
                      <a:pt x="608" y="429"/>
                    </a:cubicBezTo>
                    <a:cubicBezTo>
                      <a:pt x="618" y="429"/>
                      <a:pt x="631" y="424"/>
                      <a:pt x="631" y="413"/>
                    </a:cubicBezTo>
                    <a:cubicBezTo>
                      <a:pt x="631" y="52"/>
                      <a:pt x="631" y="52"/>
                      <a:pt x="631" y="52"/>
                    </a:cubicBezTo>
                    <a:cubicBezTo>
                      <a:pt x="631" y="49"/>
                      <a:pt x="630" y="46"/>
                      <a:pt x="627" y="44"/>
                    </a:cubicBezTo>
                    <a:close/>
                    <a:moveTo>
                      <a:pt x="304" y="60"/>
                    </a:moveTo>
                    <a:cubicBezTo>
                      <a:pt x="304" y="66"/>
                      <a:pt x="304" y="393"/>
                      <a:pt x="304" y="393"/>
                    </a:cubicBezTo>
                    <a:cubicBezTo>
                      <a:pt x="275" y="369"/>
                      <a:pt x="227" y="355"/>
                      <a:pt x="167" y="355"/>
                    </a:cubicBezTo>
                    <a:cubicBezTo>
                      <a:pt x="120" y="355"/>
                      <a:pt x="75" y="364"/>
                      <a:pt x="40" y="380"/>
                    </a:cubicBezTo>
                    <a:cubicBezTo>
                      <a:pt x="40" y="46"/>
                      <a:pt x="40" y="46"/>
                      <a:pt x="40" y="46"/>
                    </a:cubicBezTo>
                    <a:cubicBezTo>
                      <a:pt x="40" y="46"/>
                      <a:pt x="85" y="21"/>
                      <a:pt x="169" y="21"/>
                    </a:cubicBezTo>
                    <a:cubicBezTo>
                      <a:pt x="266" y="21"/>
                      <a:pt x="304" y="58"/>
                      <a:pt x="304" y="60"/>
                    </a:cubicBezTo>
                    <a:close/>
                    <a:moveTo>
                      <a:pt x="590" y="45"/>
                    </a:moveTo>
                    <a:cubicBezTo>
                      <a:pt x="590" y="381"/>
                      <a:pt x="590" y="381"/>
                      <a:pt x="590" y="381"/>
                    </a:cubicBezTo>
                    <a:cubicBezTo>
                      <a:pt x="554" y="366"/>
                      <a:pt x="505" y="359"/>
                      <a:pt x="462" y="359"/>
                    </a:cubicBezTo>
                    <a:cubicBezTo>
                      <a:pt x="401" y="359"/>
                      <a:pt x="352" y="371"/>
                      <a:pt x="323" y="394"/>
                    </a:cubicBezTo>
                    <a:cubicBezTo>
                      <a:pt x="323" y="61"/>
                      <a:pt x="323" y="61"/>
                      <a:pt x="323" y="61"/>
                    </a:cubicBezTo>
                    <a:cubicBezTo>
                      <a:pt x="323" y="61"/>
                      <a:pt x="368" y="21"/>
                      <a:pt x="469" y="21"/>
                    </a:cubicBezTo>
                    <a:cubicBezTo>
                      <a:pt x="547" y="21"/>
                      <a:pt x="590" y="45"/>
                      <a:pt x="590" y="45"/>
                    </a:cubicBezTo>
                    <a:close/>
                  </a:path>
                </a:pathLst>
              </a:custGeom>
              <a:grpFill/>
              <a:ln>
                <a:noFill/>
              </a:ln>
            </p:spPr>
            <p:txBody>
              <a:bodyPr vert="horz" wrap="square" lIns="91440" tIns="45720" rIns="91440" bIns="45720" numCol="1" anchor="t" anchorCtr="0" compatLnSpc="1"/>
              <a:lstStyle/>
              <a:p>
                <a:endParaRPr lang="zh-CN" altLang="en-US" sz="2400"/>
              </a:p>
            </p:txBody>
          </p:sp>
          <p:sp>
            <p:nvSpPr>
              <p:cNvPr id="15" name="Freeform 24"/>
              <p:cNvSpPr/>
              <p:nvPr/>
            </p:nvSpPr>
            <p:spPr bwMode="auto">
              <a:xfrm>
                <a:off x="3992563" y="2085976"/>
                <a:ext cx="228600" cy="52388"/>
              </a:xfrm>
              <a:custGeom>
                <a:avLst/>
                <a:gdLst>
                  <a:gd name="T0" fmla="*/ 184 w 192"/>
                  <a:gd name="T1" fmla="*/ 44 h 44"/>
                  <a:gd name="T2" fmla="*/ 180 w 192"/>
                  <a:gd name="T3" fmla="*/ 43 h 44"/>
                  <a:gd name="T4" fmla="*/ 10 w 192"/>
                  <a:gd name="T5" fmla="*/ 32 h 44"/>
                  <a:gd name="T6" fmla="*/ 1 w 192"/>
                  <a:gd name="T7" fmla="*/ 27 h 44"/>
                  <a:gd name="T8" fmla="*/ 6 w 192"/>
                  <a:gd name="T9" fmla="*/ 19 h 44"/>
                  <a:gd name="T10" fmla="*/ 188 w 192"/>
                  <a:gd name="T11" fmla="*/ 31 h 44"/>
                  <a:gd name="T12" fmla="*/ 190 w 192"/>
                  <a:gd name="T13" fmla="*/ 41 h 44"/>
                  <a:gd name="T14" fmla="*/ 184 w 192"/>
                  <a:gd name="T15" fmla="*/ 44 h 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2" h="44">
                    <a:moveTo>
                      <a:pt x="184" y="44"/>
                    </a:moveTo>
                    <a:cubicBezTo>
                      <a:pt x="183" y="44"/>
                      <a:pt x="181" y="44"/>
                      <a:pt x="180" y="43"/>
                    </a:cubicBezTo>
                    <a:cubicBezTo>
                      <a:pt x="150" y="23"/>
                      <a:pt x="83" y="12"/>
                      <a:pt x="10" y="32"/>
                    </a:cubicBezTo>
                    <a:cubicBezTo>
                      <a:pt x="6" y="33"/>
                      <a:pt x="2" y="31"/>
                      <a:pt x="1" y="27"/>
                    </a:cubicBezTo>
                    <a:cubicBezTo>
                      <a:pt x="0" y="23"/>
                      <a:pt x="2" y="20"/>
                      <a:pt x="6" y="19"/>
                    </a:cubicBezTo>
                    <a:cubicBezTo>
                      <a:pt x="73" y="0"/>
                      <a:pt x="148" y="5"/>
                      <a:pt x="188" y="31"/>
                    </a:cubicBezTo>
                    <a:cubicBezTo>
                      <a:pt x="191" y="33"/>
                      <a:pt x="192" y="38"/>
                      <a:pt x="190" y="41"/>
                    </a:cubicBezTo>
                    <a:cubicBezTo>
                      <a:pt x="189" y="43"/>
                      <a:pt x="186" y="44"/>
                      <a:pt x="184" y="44"/>
                    </a:cubicBezTo>
                    <a:close/>
                  </a:path>
                </a:pathLst>
              </a:custGeom>
              <a:grpFill/>
              <a:ln>
                <a:noFill/>
              </a:ln>
            </p:spPr>
            <p:txBody>
              <a:bodyPr vert="horz" wrap="square" lIns="91440" tIns="45720" rIns="91440" bIns="45720" numCol="1" anchor="t" anchorCtr="0" compatLnSpc="1"/>
              <a:lstStyle/>
              <a:p>
                <a:endParaRPr lang="zh-CN" altLang="en-US" sz="2400"/>
              </a:p>
            </p:txBody>
          </p:sp>
          <p:sp>
            <p:nvSpPr>
              <p:cNvPr id="16" name="Freeform 25"/>
              <p:cNvSpPr/>
              <p:nvPr/>
            </p:nvSpPr>
            <p:spPr bwMode="auto">
              <a:xfrm>
                <a:off x="3992563" y="2151063"/>
                <a:ext cx="228600" cy="50800"/>
              </a:xfrm>
              <a:custGeom>
                <a:avLst/>
                <a:gdLst>
                  <a:gd name="T0" fmla="*/ 184 w 192"/>
                  <a:gd name="T1" fmla="*/ 43 h 43"/>
                  <a:gd name="T2" fmla="*/ 180 w 192"/>
                  <a:gd name="T3" fmla="*/ 42 h 43"/>
                  <a:gd name="T4" fmla="*/ 10 w 192"/>
                  <a:gd name="T5" fmla="*/ 32 h 43"/>
                  <a:gd name="T6" fmla="*/ 1 w 192"/>
                  <a:gd name="T7" fmla="*/ 27 h 43"/>
                  <a:gd name="T8" fmla="*/ 6 w 192"/>
                  <a:gd name="T9" fmla="*/ 19 h 43"/>
                  <a:gd name="T10" fmla="*/ 188 w 192"/>
                  <a:gd name="T11" fmla="*/ 30 h 43"/>
                  <a:gd name="T12" fmla="*/ 190 w 192"/>
                  <a:gd name="T13" fmla="*/ 40 h 43"/>
                  <a:gd name="T14" fmla="*/ 184 w 192"/>
                  <a:gd name="T15" fmla="*/ 43 h 4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2" h="43">
                    <a:moveTo>
                      <a:pt x="184" y="43"/>
                    </a:moveTo>
                    <a:cubicBezTo>
                      <a:pt x="183" y="43"/>
                      <a:pt x="181" y="43"/>
                      <a:pt x="180" y="42"/>
                    </a:cubicBezTo>
                    <a:cubicBezTo>
                      <a:pt x="150" y="23"/>
                      <a:pt x="84" y="11"/>
                      <a:pt x="10" y="32"/>
                    </a:cubicBezTo>
                    <a:cubicBezTo>
                      <a:pt x="6" y="33"/>
                      <a:pt x="2" y="31"/>
                      <a:pt x="1" y="27"/>
                    </a:cubicBezTo>
                    <a:cubicBezTo>
                      <a:pt x="0" y="23"/>
                      <a:pt x="2" y="20"/>
                      <a:pt x="6" y="19"/>
                    </a:cubicBezTo>
                    <a:cubicBezTo>
                      <a:pt x="73" y="0"/>
                      <a:pt x="148" y="4"/>
                      <a:pt x="188" y="30"/>
                    </a:cubicBezTo>
                    <a:cubicBezTo>
                      <a:pt x="191" y="32"/>
                      <a:pt x="192" y="37"/>
                      <a:pt x="190" y="40"/>
                    </a:cubicBezTo>
                    <a:cubicBezTo>
                      <a:pt x="188" y="42"/>
                      <a:pt x="186" y="43"/>
                      <a:pt x="184" y="43"/>
                    </a:cubicBezTo>
                    <a:close/>
                  </a:path>
                </a:pathLst>
              </a:custGeom>
              <a:grpFill/>
              <a:ln>
                <a:noFill/>
              </a:ln>
            </p:spPr>
            <p:txBody>
              <a:bodyPr vert="horz" wrap="square" lIns="91440" tIns="45720" rIns="91440" bIns="45720" numCol="1" anchor="t" anchorCtr="0" compatLnSpc="1"/>
              <a:lstStyle/>
              <a:p>
                <a:endParaRPr lang="zh-CN" altLang="en-US" sz="2400"/>
              </a:p>
            </p:txBody>
          </p:sp>
          <p:sp>
            <p:nvSpPr>
              <p:cNvPr id="17" name="Freeform 26"/>
              <p:cNvSpPr/>
              <p:nvPr/>
            </p:nvSpPr>
            <p:spPr bwMode="auto">
              <a:xfrm>
                <a:off x="3992563" y="2214563"/>
                <a:ext cx="230187" cy="50800"/>
              </a:xfrm>
              <a:custGeom>
                <a:avLst/>
                <a:gdLst>
                  <a:gd name="T0" fmla="*/ 185 w 193"/>
                  <a:gd name="T1" fmla="*/ 43 h 43"/>
                  <a:gd name="T2" fmla="*/ 181 w 193"/>
                  <a:gd name="T3" fmla="*/ 42 h 43"/>
                  <a:gd name="T4" fmla="*/ 10 w 193"/>
                  <a:gd name="T5" fmla="*/ 32 h 43"/>
                  <a:gd name="T6" fmla="*/ 1 w 193"/>
                  <a:gd name="T7" fmla="*/ 27 h 43"/>
                  <a:gd name="T8" fmla="*/ 6 w 193"/>
                  <a:gd name="T9" fmla="*/ 18 h 43"/>
                  <a:gd name="T10" fmla="*/ 189 w 193"/>
                  <a:gd name="T11" fmla="*/ 30 h 43"/>
                  <a:gd name="T12" fmla="*/ 191 w 193"/>
                  <a:gd name="T13" fmla="*/ 40 h 43"/>
                  <a:gd name="T14" fmla="*/ 185 w 193"/>
                  <a:gd name="T15" fmla="*/ 43 h 4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3" h="43">
                    <a:moveTo>
                      <a:pt x="185" y="43"/>
                    </a:moveTo>
                    <a:cubicBezTo>
                      <a:pt x="184" y="43"/>
                      <a:pt x="182" y="43"/>
                      <a:pt x="181" y="42"/>
                    </a:cubicBezTo>
                    <a:cubicBezTo>
                      <a:pt x="151" y="22"/>
                      <a:pt x="85" y="11"/>
                      <a:pt x="10" y="32"/>
                    </a:cubicBezTo>
                    <a:cubicBezTo>
                      <a:pt x="6" y="33"/>
                      <a:pt x="2" y="31"/>
                      <a:pt x="1" y="27"/>
                    </a:cubicBezTo>
                    <a:cubicBezTo>
                      <a:pt x="0" y="23"/>
                      <a:pt x="2" y="20"/>
                      <a:pt x="6" y="18"/>
                    </a:cubicBezTo>
                    <a:cubicBezTo>
                      <a:pt x="74" y="0"/>
                      <a:pt x="149" y="4"/>
                      <a:pt x="189" y="30"/>
                    </a:cubicBezTo>
                    <a:cubicBezTo>
                      <a:pt x="192" y="32"/>
                      <a:pt x="193" y="37"/>
                      <a:pt x="191" y="40"/>
                    </a:cubicBezTo>
                    <a:cubicBezTo>
                      <a:pt x="190" y="42"/>
                      <a:pt x="187" y="43"/>
                      <a:pt x="185" y="43"/>
                    </a:cubicBezTo>
                    <a:close/>
                  </a:path>
                </a:pathLst>
              </a:custGeom>
              <a:grpFill/>
              <a:ln>
                <a:noFill/>
              </a:ln>
            </p:spPr>
            <p:txBody>
              <a:bodyPr vert="horz" wrap="square" lIns="91440" tIns="45720" rIns="91440" bIns="45720" numCol="1" anchor="t" anchorCtr="0" compatLnSpc="1"/>
              <a:lstStyle/>
              <a:p>
                <a:endParaRPr lang="zh-CN" altLang="en-US" sz="2400"/>
              </a:p>
            </p:txBody>
          </p:sp>
          <p:sp>
            <p:nvSpPr>
              <p:cNvPr id="18" name="Freeform 27"/>
              <p:cNvSpPr/>
              <p:nvPr/>
            </p:nvSpPr>
            <p:spPr bwMode="auto">
              <a:xfrm>
                <a:off x="3992563" y="2278063"/>
                <a:ext cx="230187" cy="52388"/>
              </a:xfrm>
              <a:custGeom>
                <a:avLst/>
                <a:gdLst>
                  <a:gd name="T0" fmla="*/ 186 w 194"/>
                  <a:gd name="T1" fmla="*/ 44 h 44"/>
                  <a:gd name="T2" fmla="*/ 182 w 194"/>
                  <a:gd name="T3" fmla="*/ 43 h 44"/>
                  <a:gd name="T4" fmla="*/ 10 w 194"/>
                  <a:gd name="T5" fmla="*/ 34 h 44"/>
                  <a:gd name="T6" fmla="*/ 1 w 194"/>
                  <a:gd name="T7" fmla="*/ 30 h 44"/>
                  <a:gd name="T8" fmla="*/ 6 w 194"/>
                  <a:gd name="T9" fmla="*/ 21 h 44"/>
                  <a:gd name="T10" fmla="*/ 190 w 194"/>
                  <a:gd name="T11" fmla="*/ 31 h 44"/>
                  <a:gd name="T12" fmla="*/ 192 w 194"/>
                  <a:gd name="T13" fmla="*/ 41 h 44"/>
                  <a:gd name="T14" fmla="*/ 186 w 194"/>
                  <a:gd name="T15" fmla="*/ 44 h 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4" h="44">
                    <a:moveTo>
                      <a:pt x="186" y="44"/>
                    </a:moveTo>
                    <a:cubicBezTo>
                      <a:pt x="185" y="44"/>
                      <a:pt x="183" y="44"/>
                      <a:pt x="182" y="43"/>
                    </a:cubicBezTo>
                    <a:cubicBezTo>
                      <a:pt x="144" y="19"/>
                      <a:pt x="78" y="15"/>
                      <a:pt x="10" y="34"/>
                    </a:cubicBezTo>
                    <a:cubicBezTo>
                      <a:pt x="6" y="35"/>
                      <a:pt x="2" y="33"/>
                      <a:pt x="1" y="30"/>
                    </a:cubicBezTo>
                    <a:cubicBezTo>
                      <a:pt x="0" y="26"/>
                      <a:pt x="2" y="22"/>
                      <a:pt x="6" y="21"/>
                    </a:cubicBezTo>
                    <a:cubicBezTo>
                      <a:pt x="79" y="0"/>
                      <a:pt x="148" y="4"/>
                      <a:pt x="190" y="31"/>
                    </a:cubicBezTo>
                    <a:cubicBezTo>
                      <a:pt x="193" y="34"/>
                      <a:pt x="194" y="38"/>
                      <a:pt x="192" y="41"/>
                    </a:cubicBezTo>
                    <a:cubicBezTo>
                      <a:pt x="191" y="43"/>
                      <a:pt x="188" y="44"/>
                      <a:pt x="186" y="44"/>
                    </a:cubicBezTo>
                    <a:close/>
                  </a:path>
                </a:pathLst>
              </a:custGeom>
              <a:grpFill/>
              <a:ln>
                <a:noFill/>
              </a:ln>
            </p:spPr>
            <p:txBody>
              <a:bodyPr vert="horz" wrap="square" lIns="91440" tIns="45720" rIns="91440" bIns="45720" numCol="1" anchor="t" anchorCtr="0" compatLnSpc="1"/>
              <a:lstStyle/>
              <a:p>
                <a:endParaRPr lang="zh-CN" altLang="en-US" sz="2400"/>
              </a:p>
            </p:txBody>
          </p:sp>
          <p:sp>
            <p:nvSpPr>
              <p:cNvPr id="19" name="Freeform 28"/>
              <p:cNvSpPr/>
              <p:nvPr/>
            </p:nvSpPr>
            <p:spPr bwMode="auto">
              <a:xfrm>
                <a:off x="3992563" y="2339976"/>
                <a:ext cx="230187" cy="55563"/>
              </a:xfrm>
              <a:custGeom>
                <a:avLst/>
                <a:gdLst>
                  <a:gd name="T0" fmla="*/ 186 w 194"/>
                  <a:gd name="T1" fmla="*/ 47 h 47"/>
                  <a:gd name="T2" fmla="*/ 182 w 194"/>
                  <a:gd name="T3" fmla="*/ 46 h 47"/>
                  <a:gd name="T4" fmla="*/ 10 w 194"/>
                  <a:gd name="T5" fmla="*/ 38 h 47"/>
                  <a:gd name="T6" fmla="*/ 1 w 194"/>
                  <a:gd name="T7" fmla="*/ 34 h 47"/>
                  <a:gd name="T8" fmla="*/ 5 w 194"/>
                  <a:gd name="T9" fmla="*/ 25 h 47"/>
                  <a:gd name="T10" fmla="*/ 190 w 194"/>
                  <a:gd name="T11" fmla="*/ 34 h 47"/>
                  <a:gd name="T12" fmla="*/ 192 w 194"/>
                  <a:gd name="T13" fmla="*/ 44 h 47"/>
                  <a:gd name="T14" fmla="*/ 186 w 194"/>
                  <a:gd name="T15" fmla="*/ 47 h 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4" h="47">
                    <a:moveTo>
                      <a:pt x="186" y="47"/>
                    </a:moveTo>
                    <a:cubicBezTo>
                      <a:pt x="185" y="47"/>
                      <a:pt x="183" y="46"/>
                      <a:pt x="182" y="46"/>
                    </a:cubicBezTo>
                    <a:cubicBezTo>
                      <a:pt x="148" y="23"/>
                      <a:pt x="67" y="15"/>
                      <a:pt x="10" y="38"/>
                    </a:cubicBezTo>
                    <a:cubicBezTo>
                      <a:pt x="7" y="39"/>
                      <a:pt x="3" y="37"/>
                      <a:pt x="1" y="34"/>
                    </a:cubicBezTo>
                    <a:cubicBezTo>
                      <a:pt x="0" y="30"/>
                      <a:pt x="1" y="26"/>
                      <a:pt x="5" y="25"/>
                    </a:cubicBezTo>
                    <a:cubicBezTo>
                      <a:pt x="67" y="0"/>
                      <a:pt x="152" y="10"/>
                      <a:pt x="190" y="34"/>
                    </a:cubicBezTo>
                    <a:cubicBezTo>
                      <a:pt x="193" y="36"/>
                      <a:pt x="194" y="40"/>
                      <a:pt x="192" y="44"/>
                    </a:cubicBezTo>
                    <a:cubicBezTo>
                      <a:pt x="190" y="46"/>
                      <a:pt x="188" y="47"/>
                      <a:pt x="186" y="47"/>
                    </a:cubicBezTo>
                    <a:close/>
                  </a:path>
                </a:pathLst>
              </a:custGeom>
              <a:grpFill/>
              <a:ln>
                <a:noFill/>
              </a:ln>
            </p:spPr>
            <p:txBody>
              <a:bodyPr vert="horz" wrap="square" lIns="91440" tIns="45720" rIns="91440" bIns="45720" numCol="1" anchor="t" anchorCtr="0" compatLnSpc="1"/>
              <a:lstStyle/>
              <a:p>
                <a:endParaRPr lang="zh-CN" altLang="en-US" sz="2400"/>
              </a:p>
            </p:txBody>
          </p:sp>
          <p:sp>
            <p:nvSpPr>
              <p:cNvPr id="20" name="Freeform 29"/>
              <p:cNvSpPr/>
              <p:nvPr/>
            </p:nvSpPr>
            <p:spPr bwMode="auto">
              <a:xfrm>
                <a:off x="4321175" y="2085976"/>
                <a:ext cx="230187" cy="52388"/>
              </a:xfrm>
              <a:custGeom>
                <a:avLst/>
                <a:gdLst>
                  <a:gd name="T0" fmla="*/ 8 w 194"/>
                  <a:gd name="T1" fmla="*/ 44 h 44"/>
                  <a:gd name="T2" fmla="*/ 2 w 194"/>
                  <a:gd name="T3" fmla="*/ 41 h 44"/>
                  <a:gd name="T4" fmla="*/ 4 w 194"/>
                  <a:gd name="T5" fmla="*/ 31 h 44"/>
                  <a:gd name="T6" fmla="*/ 188 w 194"/>
                  <a:gd name="T7" fmla="*/ 19 h 44"/>
                  <a:gd name="T8" fmla="*/ 193 w 194"/>
                  <a:gd name="T9" fmla="*/ 27 h 44"/>
                  <a:gd name="T10" fmla="*/ 185 w 194"/>
                  <a:gd name="T11" fmla="*/ 32 h 44"/>
                  <a:gd name="T12" fmla="*/ 12 w 194"/>
                  <a:gd name="T13" fmla="*/ 43 h 44"/>
                  <a:gd name="T14" fmla="*/ 8 w 194"/>
                  <a:gd name="T15" fmla="*/ 44 h 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4" h="44">
                    <a:moveTo>
                      <a:pt x="8" y="44"/>
                    </a:moveTo>
                    <a:cubicBezTo>
                      <a:pt x="6" y="44"/>
                      <a:pt x="4" y="43"/>
                      <a:pt x="2" y="41"/>
                    </a:cubicBezTo>
                    <a:cubicBezTo>
                      <a:pt x="0" y="38"/>
                      <a:pt x="1" y="33"/>
                      <a:pt x="4" y="31"/>
                    </a:cubicBezTo>
                    <a:cubicBezTo>
                      <a:pt x="45" y="5"/>
                      <a:pt x="121" y="0"/>
                      <a:pt x="188" y="19"/>
                    </a:cubicBezTo>
                    <a:cubicBezTo>
                      <a:pt x="192" y="20"/>
                      <a:pt x="194" y="23"/>
                      <a:pt x="193" y="27"/>
                    </a:cubicBezTo>
                    <a:cubicBezTo>
                      <a:pt x="192" y="31"/>
                      <a:pt x="188" y="33"/>
                      <a:pt x="185" y="32"/>
                    </a:cubicBezTo>
                    <a:cubicBezTo>
                      <a:pt x="113" y="12"/>
                      <a:pt x="44" y="23"/>
                      <a:pt x="12" y="43"/>
                    </a:cubicBezTo>
                    <a:cubicBezTo>
                      <a:pt x="11" y="44"/>
                      <a:pt x="10" y="44"/>
                      <a:pt x="8" y="44"/>
                    </a:cubicBezTo>
                    <a:close/>
                  </a:path>
                </a:pathLst>
              </a:custGeom>
              <a:grpFill/>
              <a:ln>
                <a:noFill/>
              </a:ln>
            </p:spPr>
            <p:txBody>
              <a:bodyPr vert="horz" wrap="square" lIns="91440" tIns="45720" rIns="91440" bIns="45720" numCol="1" anchor="t" anchorCtr="0" compatLnSpc="1"/>
              <a:lstStyle/>
              <a:p>
                <a:endParaRPr lang="zh-CN" altLang="en-US" sz="2400"/>
              </a:p>
            </p:txBody>
          </p:sp>
          <p:sp>
            <p:nvSpPr>
              <p:cNvPr id="21" name="Freeform 30"/>
              <p:cNvSpPr/>
              <p:nvPr/>
            </p:nvSpPr>
            <p:spPr bwMode="auto">
              <a:xfrm>
                <a:off x="4321175" y="2149476"/>
                <a:ext cx="230187" cy="53975"/>
              </a:xfrm>
              <a:custGeom>
                <a:avLst/>
                <a:gdLst>
                  <a:gd name="T0" fmla="*/ 8 w 194"/>
                  <a:gd name="T1" fmla="*/ 45 h 45"/>
                  <a:gd name="T2" fmla="*/ 2 w 194"/>
                  <a:gd name="T3" fmla="*/ 42 h 45"/>
                  <a:gd name="T4" fmla="*/ 5 w 194"/>
                  <a:gd name="T5" fmla="*/ 32 h 45"/>
                  <a:gd name="T6" fmla="*/ 189 w 194"/>
                  <a:gd name="T7" fmla="*/ 19 h 45"/>
                  <a:gd name="T8" fmla="*/ 193 w 194"/>
                  <a:gd name="T9" fmla="*/ 28 h 45"/>
                  <a:gd name="T10" fmla="*/ 185 w 194"/>
                  <a:gd name="T11" fmla="*/ 33 h 45"/>
                  <a:gd name="T12" fmla="*/ 12 w 194"/>
                  <a:gd name="T13" fmla="*/ 44 h 45"/>
                  <a:gd name="T14" fmla="*/ 8 w 194"/>
                  <a:gd name="T15" fmla="*/ 45 h 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4" h="45">
                    <a:moveTo>
                      <a:pt x="8" y="45"/>
                    </a:moveTo>
                    <a:cubicBezTo>
                      <a:pt x="6" y="45"/>
                      <a:pt x="4" y="44"/>
                      <a:pt x="2" y="42"/>
                    </a:cubicBezTo>
                    <a:cubicBezTo>
                      <a:pt x="0" y="38"/>
                      <a:pt x="1" y="34"/>
                      <a:pt x="5" y="32"/>
                    </a:cubicBezTo>
                    <a:cubicBezTo>
                      <a:pt x="45" y="6"/>
                      <a:pt x="121" y="0"/>
                      <a:pt x="189" y="19"/>
                    </a:cubicBezTo>
                    <a:cubicBezTo>
                      <a:pt x="192" y="20"/>
                      <a:pt x="194" y="24"/>
                      <a:pt x="193" y="28"/>
                    </a:cubicBezTo>
                    <a:cubicBezTo>
                      <a:pt x="192" y="32"/>
                      <a:pt x="189" y="34"/>
                      <a:pt x="185" y="33"/>
                    </a:cubicBezTo>
                    <a:cubicBezTo>
                      <a:pt x="113" y="13"/>
                      <a:pt x="44" y="23"/>
                      <a:pt x="12" y="44"/>
                    </a:cubicBezTo>
                    <a:cubicBezTo>
                      <a:pt x="11" y="44"/>
                      <a:pt x="10" y="45"/>
                      <a:pt x="8" y="45"/>
                    </a:cubicBezTo>
                    <a:close/>
                  </a:path>
                </a:pathLst>
              </a:custGeom>
              <a:grpFill/>
              <a:ln>
                <a:noFill/>
              </a:ln>
            </p:spPr>
            <p:txBody>
              <a:bodyPr vert="horz" wrap="square" lIns="91440" tIns="45720" rIns="91440" bIns="45720" numCol="1" anchor="t" anchorCtr="0" compatLnSpc="1"/>
              <a:lstStyle/>
              <a:p>
                <a:endParaRPr lang="zh-CN" altLang="en-US" sz="2400"/>
              </a:p>
            </p:txBody>
          </p:sp>
          <p:sp>
            <p:nvSpPr>
              <p:cNvPr id="22" name="Freeform 31"/>
              <p:cNvSpPr/>
              <p:nvPr/>
            </p:nvSpPr>
            <p:spPr bwMode="auto">
              <a:xfrm>
                <a:off x="4321175" y="2214563"/>
                <a:ext cx="230187" cy="53975"/>
              </a:xfrm>
              <a:custGeom>
                <a:avLst/>
                <a:gdLst>
                  <a:gd name="T0" fmla="*/ 8 w 195"/>
                  <a:gd name="T1" fmla="*/ 45 h 45"/>
                  <a:gd name="T2" fmla="*/ 3 w 195"/>
                  <a:gd name="T3" fmla="*/ 41 h 45"/>
                  <a:gd name="T4" fmla="*/ 5 w 195"/>
                  <a:gd name="T5" fmla="*/ 32 h 45"/>
                  <a:gd name="T6" fmla="*/ 189 w 195"/>
                  <a:gd name="T7" fmla="*/ 19 h 45"/>
                  <a:gd name="T8" fmla="*/ 193 w 195"/>
                  <a:gd name="T9" fmla="*/ 28 h 45"/>
                  <a:gd name="T10" fmla="*/ 185 w 195"/>
                  <a:gd name="T11" fmla="*/ 32 h 45"/>
                  <a:gd name="T12" fmla="*/ 12 w 195"/>
                  <a:gd name="T13" fmla="*/ 43 h 45"/>
                  <a:gd name="T14" fmla="*/ 8 w 195"/>
                  <a:gd name="T15" fmla="*/ 45 h 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5" h="45">
                    <a:moveTo>
                      <a:pt x="8" y="45"/>
                    </a:moveTo>
                    <a:cubicBezTo>
                      <a:pt x="6" y="45"/>
                      <a:pt x="4" y="43"/>
                      <a:pt x="3" y="41"/>
                    </a:cubicBezTo>
                    <a:cubicBezTo>
                      <a:pt x="0" y="38"/>
                      <a:pt x="1" y="34"/>
                      <a:pt x="5" y="32"/>
                    </a:cubicBezTo>
                    <a:cubicBezTo>
                      <a:pt x="45" y="5"/>
                      <a:pt x="121" y="0"/>
                      <a:pt x="189" y="19"/>
                    </a:cubicBezTo>
                    <a:cubicBezTo>
                      <a:pt x="192" y="20"/>
                      <a:pt x="195" y="24"/>
                      <a:pt x="193" y="28"/>
                    </a:cubicBezTo>
                    <a:cubicBezTo>
                      <a:pt x="192" y="31"/>
                      <a:pt x="189" y="33"/>
                      <a:pt x="185" y="32"/>
                    </a:cubicBezTo>
                    <a:cubicBezTo>
                      <a:pt x="113" y="12"/>
                      <a:pt x="44" y="23"/>
                      <a:pt x="12" y="43"/>
                    </a:cubicBezTo>
                    <a:cubicBezTo>
                      <a:pt x="11" y="44"/>
                      <a:pt x="10" y="45"/>
                      <a:pt x="8" y="45"/>
                    </a:cubicBezTo>
                    <a:close/>
                  </a:path>
                </a:pathLst>
              </a:custGeom>
              <a:grpFill/>
              <a:ln>
                <a:noFill/>
              </a:ln>
            </p:spPr>
            <p:txBody>
              <a:bodyPr vert="horz" wrap="square" lIns="91440" tIns="45720" rIns="91440" bIns="45720" numCol="1" anchor="t" anchorCtr="0" compatLnSpc="1"/>
              <a:lstStyle/>
              <a:p>
                <a:endParaRPr lang="zh-CN" altLang="en-US" sz="2400"/>
              </a:p>
            </p:txBody>
          </p:sp>
          <p:sp>
            <p:nvSpPr>
              <p:cNvPr id="23" name="Freeform 32"/>
              <p:cNvSpPr/>
              <p:nvPr/>
            </p:nvSpPr>
            <p:spPr bwMode="auto">
              <a:xfrm>
                <a:off x="4321175" y="2278063"/>
                <a:ext cx="230187" cy="52388"/>
              </a:xfrm>
              <a:custGeom>
                <a:avLst/>
                <a:gdLst>
                  <a:gd name="T0" fmla="*/ 8 w 195"/>
                  <a:gd name="T1" fmla="*/ 45 h 45"/>
                  <a:gd name="T2" fmla="*/ 3 w 195"/>
                  <a:gd name="T3" fmla="*/ 42 h 45"/>
                  <a:gd name="T4" fmla="*/ 5 w 195"/>
                  <a:gd name="T5" fmla="*/ 32 h 45"/>
                  <a:gd name="T6" fmla="*/ 189 w 195"/>
                  <a:gd name="T7" fmla="*/ 20 h 45"/>
                  <a:gd name="T8" fmla="*/ 194 w 195"/>
                  <a:gd name="T9" fmla="*/ 28 h 45"/>
                  <a:gd name="T10" fmla="*/ 185 w 195"/>
                  <a:gd name="T11" fmla="*/ 33 h 45"/>
                  <a:gd name="T12" fmla="*/ 12 w 195"/>
                  <a:gd name="T13" fmla="*/ 44 h 45"/>
                  <a:gd name="T14" fmla="*/ 8 w 195"/>
                  <a:gd name="T15" fmla="*/ 45 h 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5" h="45">
                    <a:moveTo>
                      <a:pt x="8" y="45"/>
                    </a:moveTo>
                    <a:cubicBezTo>
                      <a:pt x="6" y="45"/>
                      <a:pt x="4" y="44"/>
                      <a:pt x="3" y="42"/>
                    </a:cubicBezTo>
                    <a:cubicBezTo>
                      <a:pt x="0" y="39"/>
                      <a:pt x="1" y="34"/>
                      <a:pt x="5" y="32"/>
                    </a:cubicBezTo>
                    <a:cubicBezTo>
                      <a:pt x="38" y="11"/>
                      <a:pt x="118" y="0"/>
                      <a:pt x="189" y="20"/>
                    </a:cubicBezTo>
                    <a:cubicBezTo>
                      <a:pt x="192" y="21"/>
                      <a:pt x="195" y="25"/>
                      <a:pt x="194" y="28"/>
                    </a:cubicBezTo>
                    <a:cubicBezTo>
                      <a:pt x="192" y="32"/>
                      <a:pt x="189" y="34"/>
                      <a:pt x="185" y="33"/>
                    </a:cubicBezTo>
                    <a:cubicBezTo>
                      <a:pt x="120" y="15"/>
                      <a:pt x="43" y="24"/>
                      <a:pt x="12" y="44"/>
                    </a:cubicBezTo>
                    <a:cubicBezTo>
                      <a:pt x="11" y="45"/>
                      <a:pt x="10" y="45"/>
                      <a:pt x="8" y="45"/>
                    </a:cubicBezTo>
                    <a:close/>
                  </a:path>
                </a:pathLst>
              </a:custGeom>
              <a:grpFill/>
              <a:ln>
                <a:noFill/>
              </a:ln>
            </p:spPr>
            <p:txBody>
              <a:bodyPr vert="horz" wrap="square" lIns="91440" tIns="45720" rIns="91440" bIns="45720" numCol="1" anchor="t" anchorCtr="0" compatLnSpc="1"/>
              <a:lstStyle/>
              <a:p>
                <a:endParaRPr lang="zh-CN" altLang="en-US" sz="2400"/>
              </a:p>
            </p:txBody>
          </p:sp>
          <p:sp>
            <p:nvSpPr>
              <p:cNvPr id="24" name="Freeform 33"/>
              <p:cNvSpPr/>
              <p:nvPr/>
            </p:nvSpPr>
            <p:spPr bwMode="auto">
              <a:xfrm>
                <a:off x="4321175" y="2343151"/>
                <a:ext cx="230187" cy="53975"/>
              </a:xfrm>
              <a:custGeom>
                <a:avLst/>
                <a:gdLst>
                  <a:gd name="T0" fmla="*/ 8 w 194"/>
                  <a:gd name="T1" fmla="*/ 45 h 45"/>
                  <a:gd name="T2" fmla="*/ 2 w 194"/>
                  <a:gd name="T3" fmla="*/ 42 h 45"/>
                  <a:gd name="T4" fmla="*/ 4 w 194"/>
                  <a:gd name="T5" fmla="*/ 32 h 45"/>
                  <a:gd name="T6" fmla="*/ 188 w 194"/>
                  <a:gd name="T7" fmla="*/ 19 h 45"/>
                  <a:gd name="T8" fmla="*/ 193 w 194"/>
                  <a:gd name="T9" fmla="*/ 28 h 45"/>
                  <a:gd name="T10" fmla="*/ 184 w 194"/>
                  <a:gd name="T11" fmla="*/ 33 h 45"/>
                  <a:gd name="T12" fmla="*/ 11 w 194"/>
                  <a:gd name="T13" fmla="*/ 44 h 45"/>
                  <a:gd name="T14" fmla="*/ 8 w 194"/>
                  <a:gd name="T15" fmla="*/ 45 h 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4" h="45">
                    <a:moveTo>
                      <a:pt x="8" y="45"/>
                    </a:moveTo>
                    <a:cubicBezTo>
                      <a:pt x="5" y="45"/>
                      <a:pt x="3" y="44"/>
                      <a:pt x="2" y="42"/>
                    </a:cubicBezTo>
                    <a:cubicBezTo>
                      <a:pt x="0" y="38"/>
                      <a:pt x="0" y="34"/>
                      <a:pt x="4" y="32"/>
                    </a:cubicBezTo>
                    <a:cubicBezTo>
                      <a:pt x="44" y="6"/>
                      <a:pt x="120" y="0"/>
                      <a:pt x="188" y="19"/>
                    </a:cubicBezTo>
                    <a:cubicBezTo>
                      <a:pt x="191" y="20"/>
                      <a:pt x="194" y="24"/>
                      <a:pt x="193" y="28"/>
                    </a:cubicBezTo>
                    <a:cubicBezTo>
                      <a:pt x="192" y="32"/>
                      <a:pt x="188" y="34"/>
                      <a:pt x="184" y="33"/>
                    </a:cubicBezTo>
                    <a:cubicBezTo>
                      <a:pt x="113" y="13"/>
                      <a:pt x="43" y="23"/>
                      <a:pt x="11" y="44"/>
                    </a:cubicBezTo>
                    <a:cubicBezTo>
                      <a:pt x="10" y="45"/>
                      <a:pt x="9" y="45"/>
                      <a:pt x="8" y="45"/>
                    </a:cubicBezTo>
                    <a:close/>
                  </a:path>
                </a:pathLst>
              </a:custGeom>
              <a:grpFill/>
              <a:ln>
                <a:noFill/>
              </a:ln>
            </p:spPr>
            <p:txBody>
              <a:bodyPr vert="horz" wrap="square" lIns="91440" tIns="45720" rIns="91440" bIns="45720" numCol="1" anchor="t" anchorCtr="0" compatLnSpc="1"/>
              <a:lstStyle/>
              <a:p>
                <a:endParaRPr lang="zh-CN" altLang="en-US" sz="2400"/>
              </a:p>
            </p:txBody>
          </p:sp>
        </p:grpSp>
      </p:grpSp>
    </p:spTree>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outVertical)">
                                      <p:cBhvr>
                                        <p:cTn id="7" dur="500"/>
                                        <p:tgtEl>
                                          <p:spTgt spid="11"/>
                                        </p:tgtEl>
                                      </p:cBhvr>
                                    </p:animEffect>
                                  </p:childTnLst>
                                </p:cTn>
                              </p:par>
                            </p:childTnLst>
                          </p:cTn>
                        </p:par>
                        <p:par>
                          <p:cTn id="8" fill="hold">
                            <p:stCondLst>
                              <p:cond delay="500"/>
                            </p:stCondLst>
                            <p:childTnLst>
                              <p:par>
                                <p:cTn id="9" presetID="12" presetClass="entr" presetSubtype="1"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p:tgtEl>
                                          <p:spTgt spid="8"/>
                                        </p:tgtEl>
                                        <p:attrNameLst>
                                          <p:attrName>ppt_y</p:attrName>
                                        </p:attrNameLst>
                                      </p:cBhvr>
                                      <p:tavLst>
                                        <p:tav tm="0">
                                          <p:val>
                                            <p:strVal val="#ppt_y-#ppt_h*1.125000"/>
                                          </p:val>
                                        </p:tav>
                                        <p:tav tm="100000">
                                          <p:val>
                                            <p:strVal val="#ppt_y"/>
                                          </p:val>
                                        </p:tav>
                                      </p:tavLst>
                                    </p:anim>
                                    <p:animEffect transition="in" filter="wipe(down)">
                                      <p:cBhvr>
                                        <p:cTn id="12" dur="500"/>
                                        <p:tgtEl>
                                          <p:spTgt spid="8"/>
                                        </p:tgtEl>
                                      </p:cBhvr>
                                    </p:animEffect>
                                  </p:childTnLst>
                                </p:cTn>
                              </p:par>
                            </p:childTnLst>
                          </p:cTn>
                        </p:par>
                        <p:par>
                          <p:cTn id="13" fill="hold">
                            <p:stCondLst>
                              <p:cond delay="1000"/>
                            </p:stCondLst>
                            <p:childTnLst>
                              <p:par>
                                <p:cTn id="14" presetID="12" presetClass="entr" presetSubtype="1" fill="hold" grpId="0" nodeType="afterEffect">
                                  <p:stCondLst>
                                    <p:cond delay="0"/>
                                  </p:stCondLst>
                                  <p:childTnLst>
                                    <p:set>
                                      <p:cBhvr>
                                        <p:cTn id="15" dur="1" fill="hold">
                                          <p:stCondLst>
                                            <p:cond delay="0"/>
                                          </p:stCondLst>
                                        </p:cTn>
                                        <p:tgtEl>
                                          <p:spTgt spid="12"/>
                                        </p:tgtEl>
                                        <p:attrNameLst>
                                          <p:attrName>style.visibility</p:attrName>
                                        </p:attrNameLst>
                                      </p:cBhvr>
                                      <p:to>
                                        <p:strVal val="visible"/>
                                      </p:to>
                                    </p:set>
                                    <p:anim calcmode="lin" valueType="num">
                                      <p:cBhvr additive="base">
                                        <p:cTn id="16" dur="500"/>
                                        <p:tgtEl>
                                          <p:spTgt spid="12"/>
                                        </p:tgtEl>
                                        <p:attrNameLst>
                                          <p:attrName>ppt_y</p:attrName>
                                        </p:attrNameLst>
                                      </p:cBhvr>
                                      <p:tavLst>
                                        <p:tav tm="0">
                                          <p:val>
                                            <p:strVal val="#ppt_y-#ppt_h*1.125000"/>
                                          </p:val>
                                        </p:tav>
                                        <p:tav tm="100000">
                                          <p:val>
                                            <p:strVal val="#ppt_y"/>
                                          </p:val>
                                        </p:tav>
                                      </p:tavLst>
                                    </p:anim>
                                    <p:animEffect transition="in" filter="wipe(down)">
                                      <p:cBhvr>
                                        <p:cTn id="17" dur="500"/>
                                        <p:tgtEl>
                                          <p:spTgt spid="12"/>
                                        </p:tgtEl>
                                      </p:cBhvr>
                                    </p:animEffect>
                                  </p:childTnLst>
                                </p:cTn>
                              </p:par>
                            </p:childTnLst>
                          </p:cTn>
                        </p:par>
                        <p:par>
                          <p:cTn id="18" fill="hold">
                            <p:stCondLst>
                              <p:cond delay="1500"/>
                            </p:stCondLst>
                            <p:childTnLst>
                              <p:par>
                                <p:cTn id="19" presetID="2" presetClass="entr" presetSubtype="1" decel="100000" fill="hold" nodeType="after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500" fill="hold"/>
                                        <p:tgtEl>
                                          <p:spTgt spid="7"/>
                                        </p:tgtEl>
                                        <p:attrNameLst>
                                          <p:attrName>ppt_x</p:attrName>
                                        </p:attrNameLst>
                                      </p:cBhvr>
                                      <p:tavLst>
                                        <p:tav tm="0">
                                          <p:val>
                                            <p:strVal val="#ppt_x"/>
                                          </p:val>
                                        </p:tav>
                                        <p:tav tm="100000">
                                          <p:val>
                                            <p:strVal val="#ppt_x"/>
                                          </p:val>
                                        </p:tav>
                                      </p:tavLst>
                                    </p:anim>
                                    <p:anim calcmode="lin" valueType="num">
                                      <p:cBhvr additive="base">
                                        <p:cTn id="22" dur="500" fill="hold"/>
                                        <p:tgtEl>
                                          <p:spTgt spid="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8" name="直接连接符 47"/>
          <p:cNvCxnSpPr/>
          <p:nvPr/>
        </p:nvCxnSpPr>
        <p:spPr>
          <a:xfrm>
            <a:off x="874755" y="1641266"/>
            <a:ext cx="3641517" cy="709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49" name="TextBox 6"/>
          <p:cNvSpPr txBox="1"/>
          <p:nvPr/>
        </p:nvSpPr>
        <p:spPr>
          <a:xfrm>
            <a:off x="677236" y="1027646"/>
            <a:ext cx="8638416" cy="1081823"/>
          </a:xfrm>
          <a:prstGeom prst="rect">
            <a:avLst/>
          </a:prstGeom>
          <a:noFill/>
        </p:spPr>
        <p:txBody>
          <a:bodyPr wrap="square" lIns="0" tIns="48000" rIns="0" bIns="48000" rtlCol="0">
            <a:spAutoFit/>
          </a:bodyPr>
          <a:lstStyle/>
          <a:p>
            <a:r>
              <a:rPr lang="zh-CN" altLang="en-US" sz="3200" b="1" dirty="0">
                <a:solidFill>
                  <a:srgbClr val="02428E"/>
                </a:solidFill>
                <a:latin typeface="微软雅黑" panose="020B0503020204020204" charset="-122"/>
                <a:ea typeface="微软雅黑" panose="020B0503020204020204" charset="-122"/>
              </a:rPr>
              <a:t>光伏</a:t>
            </a:r>
            <a:r>
              <a:rPr lang="en-US" altLang="zh-CN" sz="3200" b="1" dirty="0">
                <a:solidFill>
                  <a:srgbClr val="02428E"/>
                </a:solidFill>
                <a:latin typeface="微软雅黑" panose="020B0503020204020204" charset="-122"/>
                <a:ea typeface="微软雅黑" panose="020B0503020204020204" charset="-122"/>
              </a:rPr>
              <a:t>-</a:t>
            </a:r>
            <a:r>
              <a:rPr lang="zh-CN" altLang="en-US" sz="3200" b="1" dirty="0">
                <a:solidFill>
                  <a:srgbClr val="02428E"/>
                </a:solidFill>
                <a:latin typeface="微软雅黑" panose="020B0503020204020204" charset="-122"/>
                <a:ea typeface="微软雅黑" panose="020B0503020204020204" charset="-122"/>
              </a:rPr>
              <a:t>海流混合发电孤岛离网系统的研究背景</a:t>
            </a:r>
            <a:endParaRPr lang="en-US" altLang="zh-CN" sz="3200" b="1" dirty="0">
              <a:solidFill>
                <a:srgbClr val="02428E"/>
              </a:solidFill>
              <a:latin typeface="微软雅黑" panose="020B0503020204020204" charset="-122"/>
              <a:ea typeface="微软雅黑" panose="020B0503020204020204" charset="-122"/>
            </a:endParaRPr>
          </a:p>
          <a:p>
            <a:endParaRPr lang="zh-CN" altLang="en-US" sz="3200" b="1" dirty="0">
              <a:solidFill>
                <a:srgbClr val="02428E"/>
              </a:solidFill>
              <a:latin typeface="微软雅黑" panose="020B0503020204020204" charset="-122"/>
              <a:ea typeface="微软雅黑" panose="020B0503020204020204" charset="-122"/>
            </a:endParaRPr>
          </a:p>
        </p:txBody>
      </p:sp>
      <p:sp>
        <p:nvSpPr>
          <p:cNvPr id="64" name="矩形 4"/>
          <p:cNvSpPr/>
          <p:nvPr/>
        </p:nvSpPr>
        <p:spPr>
          <a:xfrm>
            <a:off x="0" y="0"/>
            <a:ext cx="12192000" cy="819632"/>
          </a:xfrm>
          <a:prstGeom prst="rect">
            <a:avLst/>
          </a:prstGeom>
          <a:solidFill>
            <a:schemeClr val="bg1"/>
          </a:solidFill>
          <a:ln>
            <a:noFill/>
          </a:ln>
          <a:effectLst>
            <a:outerShdw blurRad="228600" dist="50800" dir="5400000" algn="t" rotWithShape="0">
              <a:schemeClr val="tx1">
                <a:alpha val="4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88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65" name="TextBox 6"/>
          <p:cNvSpPr txBox="1"/>
          <p:nvPr/>
        </p:nvSpPr>
        <p:spPr>
          <a:xfrm>
            <a:off x="3385109" y="238312"/>
            <a:ext cx="1344000" cy="343159"/>
          </a:xfrm>
          <a:prstGeom prst="rect">
            <a:avLst/>
          </a:prstGeom>
          <a:noFill/>
        </p:spPr>
        <p:txBody>
          <a:bodyPr wrap="square" lIns="0" tIns="48000" rIns="0" bIns="48000" rtlCol="0">
            <a:spAutoFit/>
          </a:bodyPr>
          <a:lstStyle/>
          <a:p>
            <a:pPr marR="0" indent="0" algn="ctr" defTabSz="914400" fontAlgn="auto">
              <a:lnSpc>
                <a:spcPct val="100000"/>
              </a:lnSpc>
              <a:spcBef>
                <a:spcPts val="0"/>
              </a:spcBef>
              <a:spcAft>
                <a:spcPts val="0"/>
              </a:spcAft>
              <a:buClrTx/>
              <a:buSzTx/>
              <a:buFontTx/>
              <a:buNone/>
              <a:defRPr/>
            </a:pPr>
            <a:r>
              <a:rPr lang="zh-CN" altLang="en-US" sz="1600" b="1" dirty="0">
                <a:solidFill>
                  <a:prstClr val="white"/>
                </a:solidFill>
                <a:latin typeface="微软雅黑" panose="020B0503020204020204" charset="-122"/>
                <a:ea typeface="微软雅黑" panose="020B0503020204020204" charset="-122"/>
              </a:rPr>
              <a:t>研究课题</a:t>
            </a:r>
            <a:endParaRPr kumimoji="0" lang="zh-CN" altLang="en-US" sz="1600" b="1" i="0" kern="1200" cap="none" spc="0" normalizeH="0" baseline="0" noProof="0" dirty="0">
              <a:solidFill>
                <a:prstClr val="white"/>
              </a:solidFill>
              <a:latin typeface="微软雅黑" panose="020B0503020204020204" charset="-122"/>
              <a:ea typeface="微软雅黑" panose="020B0503020204020204" charset="-122"/>
              <a:cs typeface="+mn-cs"/>
            </a:endParaRPr>
          </a:p>
        </p:txBody>
      </p:sp>
      <p:sp>
        <p:nvSpPr>
          <p:cNvPr id="66" name="TextBox 7"/>
          <p:cNvSpPr txBox="1"/>
          <p:nvPr/>
        </p:nvSpPr>
        <p:spPr>
          <a:xfrm>
            <a:off x="5091743" y="258829"/>
            <a:ext cx="1522895" cy="343159"/>
          </a:xfrm>
          <a:prstGeom prst="rect">
            <a:avLst/>
          </a:prstGeom>
          <a:noFill/>
        </p:spPr>
        <p:txBody>
          <a:bodyPr wrap="square" lIns="0" tIns="48000" rIns="0" bIns="48000" rtlCol="0">
            <a:spAutoFit/>
          </a:bodyPr>
          <a:lstStyle/>
          <a:p>
            <a:pPr marR="0" indent="0" algn="ctr" defTabSz="914400" fontAlgn="auto">
              <a:lnSpc>
                <a:spcPct val="100000"/>
              </a:lnSpc>
              <a:spcBef>
                <a:spcPts val="0"/>
              </a:spcBef>
              <a:spcAft>
                <a:spcPts val="0"/>
              </a:spcAft>
              <a:buClrTx/>
              <a:buSzTx/>
              <a:buFontTx/>
              <a:buNone/>
              <a:defRPr/>
            </a:pPr>
            <a:r>
              <a:rPr kumimoji="0" lang="zh-CN" altLang="en-US" sz="1600" b="1" i="0" kern="1200" cap="none" spc="0" normalizeH="0" baseline="0" noProof="0" dirty="0">
                <a:solidFill>
                  <a:prstClr val="white">
                    <a:lumMod val="50000"/>
                  </a:prstClr>
                </a:solidFill>
                <a:latin typeface="微软雅黑" panose="020B0503020204020204" charset="-122"/>
                <a:ea typeface="微软雅黑" panose="020B0503020204020204" charset="-122"/>
                <a:cs typeface="+mn-cs"/>
              </a:rPr>
              <a:t>研究现状</a:t>
            </a:r>
          </a:p>
        </p:txBody>
      </p:sp>
      <p:sp>
        <p:nvSpPr>
          <p:cNvPr id="67" name="TextBox 9"/>
          <p:cNvSpPr txBox="1"/>
          <p:nvPr/>
        </p:nvSpPr>
        <p:spPr>
          <a:xfrm>
            <a:off x="6918321" y="258829"/>
            <a:ext cx="1344000" cy="343159"/>
          </a:xfrm>
          <a:prstGeom prst="rect">
            <a:avLst/>
          </a:prstGeom>
          <a:noFill/>
        </p:spPr>
        <p:txBody>
          <a:bodyPr wrap="square" lIns="0" tIns="48000" rIns="0" bIns="48000" rtlCol="0">
            <a:spAutoFit/>
          </a:bodyPr>
          <a:lstStyle/>
          <a:p>
            <a:pPr marR="0" indent="0" algn="ctr" defTabSz="914400" fontAlgn="auto">
              <a:lnSpc>
                <a:spcPct val="100000"/>
              </a:lnSpc>
              <a:spcBef>
                <a:spcPts val="0"/>
              </a:spcBef>
              <a:spcAft>
                <a:spcPts val="0"/>
              </a:spcAft>
              <a:buClrTx/>
              <a:buSzTx/>
              <a:buFontTx/>
              <a:buNone/>
              <a:defRPr/>
            </a:pPr>
            <a:r>
              <a:rPr kumimoji="0" lang="zh-CN" altLang="en-US" sz="1600" b="1" i="0" kern="1200" cap="none" spc="0" normalizeH="0" baseline="0" noProof="0" dirty="0">
                <a:solidFill>
                  <a:prstClr val="white">
                    <a:lumMod val="50000"/>
                  </a:prstClr>
                </a:solidFill>
                <a:latin typeface="微软雅黑" panose="020B0503020204020204" charset="-122"/>
                <a:ea typeface="微软雅黑" panose="020B0503020204020204" charset="-122"/>
                <a:cs typeface="+mn-cs"/>
              </a:rPr>
              <a:t>课题研究内容</a:t>
            </a:r>
          </a:p>
        </p:txBody>
      </p:sp>
      <p:sp>
        <p:nvSpPr>
          <p:cNvPr id="68" name="TextBox 10"/>
          <p:cNvSpPr txBox="1"/>
          <p:nvPr/>
        </p:nvSpPr>
        <p:spPr>
          <a:xfrm>
            <a:off x="8595794" y="263264"/>
            <a:ext cx="1344000" cy="343159"/>
          </a:xfrm>
          <a:prstGeom prst="rect">
            <a:avLst/>
          </a:prstGeom>
          <a:noFill/>
        </p:spPr>
        <p:txBody>
          <a:bodyPr wrap="square" lIns="0" tIns="48000" rIns="0" bIns="48000" rtlCol="0">
            <a:spAutoFit/>
          </a:bodyPr>
          <a:lstStyle/>
          <a:p>
            <a:pPr marR="0" indent="0" algn="ctr" defTabSz="914400" fontAlgn="auto">
              <a:lnSpc>
                <a:spcPct val="100000"/>
              </a:lnSpc>
              <a:spcBef>
                <a:spcPts val="0"/>
              </a:spcBef>
              <a:spcAft>
                <a:spcPts val="0"/>
              </a:spcAft>
              <a:buClrTx/>
              <a:buSzTx/>
              <a:buFontTx/>
              <a:buNone/>
              <a:defRPr/>
            </a:pPr>
            <a:r>
              <a:rPr kumimoji="0" lang="zh-CN" altLang="en-US" sz="1600" b="1" i="0" kern="1200" cap="none" spc="0" normalizeH="0" baseline="0" noProof="0" dirty="0">
                <a:solidFill>
                  <a:prstClr val="white">
                    <a:lumMod val="50000"/>
                  </a:prstClr>
                </a:solidFill>
                <a:latin typeface="微软雅黑" panose="020B0503020204020204" charset="-122"/>
                <a:ea typeface="微软雅黑" panose="020B0503020204020204" charset="-122"/>
                <a:cs typeface="+mn-cs"/>
              </a:rPr>
              <a:t>已完成工作</a:t>
            </a:r>
          </a:p>
        </p:txBody>
      </p:sp>
      <p:pic>
        <p:nvPicPr>
          <p:cNvPr id="69" name="图片 6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3137" y="39807"/>
            <a:ext cx="2516121" cy="738472"/>
          </a:xfrm>
          <a:prstGeom prst="rect">
            <a:avLst/>
          </a:prstGeom>
        </p:spPr>
      </p:pic>
      <p:sp>
        <p:nvSpPr>
          <p:cNvPr id="70" name="矩形 69"/>
          <p:cNvSpPr/>
          <p:nvPr/>
        </p:nvSpPr>
        <p:spPr>
          <a:xfrm>
            <a:off x="3242011" y="0"/>
            <a:ext cx="1586214" cy="819632"/>
          </a:xfrm>
          <a:prstGeom prst="rect">
            <a:avLst/>
          </a:prstGeom>
          <a:solidFill>
            <a:srgbClr val="0242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400" b="1"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71" name="TextBox 6"/>
          <p:cNvSpPr txBox="1"/>
          <p:nvPr/>
        </p:nvSpPr>
        <p:spPr>
          <a:xfrm>
            <a:off x="3391292" y="243916"/>
            <a:ext cx="1344000" cy="343159"/>
          </a:xfrm>
          <a:prstGeom prst="rect">
            <a:avLst/>
          </a:prstGeom>
          <a:noFill/>
        </p:spPr>
        <p:txBody>
          <a:bodyPr wrap="square" lIns="0" tIns="48000" rIns="0" bIns="48000" rtlCol="0">
            <a:spAutoFit/>
          </a:bodyPr>
          <a:lstStyle/>
          <a:p>
            <a:pPr marR="0" indent="0" algn="ctr" defTabSz="914400" fontAlgn="auto">
              <a:lnSpc>
                <a:spcPct val="100000"/>
              </a:lnSpc>
              <a:spcBef>
                <a:spcPts val="0"/>
              </a:spcBef>
              <a:spcAft>
                <a:spcPts val="0"/>
              </a:spcAft>
              <a:buClrTx/>
              <a:buSzTx/>
              <a:buFontTx/>
              <a:buNone/>
              <a:defRPr/>
            </a:pPr>
            <a:r>
              <a:rPr lang="zh-CN" altLang="en-US" sz="1600" b="1" dirty="0">
                <a:solidFill>
                  <a:prstClr val="white"/>
                </a:solidFill>
                <a:latin typeface="微软雅黑" panose="020B0503020204020204" charset="-122"/>
                <a:ea typeface="微软雅黑" panose="020B0503020204020204" charset="-122"/>
              </a:rPr>
              <a:t>研究背景</a:t>
            </a:r>
            <a:endParaRPr kumimoji="0" lang="zh-CN" altLang="en-US" sz="1600" b="1" i="0" kern="1200" cap="none" spc="0" normalizeH="0" baseline="0" noProof="0" dirty="0">
              <a:solidFill>
                <a:prstClr val="white"/>
              </a:solidFill>
              <a:latin typeface="微软雅黑" panose="020B0503020204020204" charset="-122"/>
              <a:ea typeface="微软雅黑" panose="020B0503020204020204" charset="-122"/>
              <a:cs typeface="+mn-cs"/>
            </a:endParaRPr>
          </a:p>
        </p:txBody>
      </p:sp>
      <p:cxnSp>
        <p:nvCxnSpPr>
          <p:cNvPr id="72" name="直接连接符 71"/>
          <p:cNvCxnSpPr/>
          <p:nvPr/>
        </p:nvCxnSpPr>
        <p:spPr>
          <a:xfrm>
            <a:off x="6802733" y="313246"/>
            <a:ext cx="0" cy="24581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a:off x="8480206" y="313246"/>
            <a:ext cx="0" cy="24581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4" name="直接连接符 73"/>
          <p:cNvCxnSpPr/>
          <p:nvPr/>
        </p:nvCxnSpPr>
        <p:spPr>
          <a:xfrm>
            <a:off x="10077711" y="313246"/>
            <a:ext cx="0" cy="24581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75" name="TextBox 11"/>
          <p:cNvSpPr txBox="1"/>
          <p:nvPr/>
        </p:nvSpPr>
        <p:spPr>
          <a:xfrm>
            <a:off x="10344701" y="258829"/>
            <a:ext cx="1635315" cy="343159"/>
          </a:xfrm>
          <a:prstGeom prst="rect">
            <a:avLst/>
          </a:prstGeom>
          <a:noFill/>
        </p:spPr>
        <p:txBody>
          <a:bodyPr wrap="square" lIns="0" tIns="48000" rIns="0" bIns="48000" rtlCol="0">
            <a:spAutoFit/>
          </a:bodyPr>
          <a:lstStyle/>
          <a:p>
            <a:pPr marR="0" indent="0" algn="ctr" defTabSz="914400" fontAlgn="auto">
              <a:lnSpc>
                <a:spcPct val="100000"/>
              </a:lnSpc>
              <a:spcBef>
                <a:spcPts val="0"/>
              </a:spcBef>
              <a:spcAft>
                <a:spcPts val="0"/>
              </a:spcAft>
              <a:buClrTx/>
              <a:buSzTx/>
              <a:buFontTx/>
              <a:buNone/>
              <a:defRPr/>
            </a:pPr>
            <a:r>
              <a:rPr lang="zh-CN" altLang="en-US" sz="1600" b="1" dirty="0">
                <a:solidFill>
                  <a:prstClr val="white">
                    <a:lumMod val="50000"/>
                  </a:prstClr>
                </a:solidFill>
                <a:latin typeface="微软雅黑" panose="020B0503020204020204" charset="-122"/>
                <a:ea typeface="微软雅黑" panose="020B0503020204020204" charset="-122"/>
              </a:rPr>
              <a:t>后续计划安排</a:t>
            </a:r>
            <a:endParaRPr kumimoji="0" lang="zh-CN" altLang="en-US" sz="1600" b="1" i="0" kern="1200" cap="none" spc="0" normalizeH="0" baseline="0" noProof="0" dirty="0">
              <a:solidFill>
                <a:prstClr val="white">
                  <a:lumMod val="50000"/>
                </a:prstClr>
              </a:solidFill>
              <a:latin typeface="微软雅黑" panose="020B0503020204020204" charset="-122"/>
              <a:ea typeface="微软雅黑" panose="020B0503020204020204" charset="-122"/>
              <a:cs typeface="+mn-cs"/>
            </a:endParaRPr>
          </a:p>
        </p:txBody>
      </p:sp>
      <p:cxnSp>
        <p:nvCxnSpPr>
          <p:cNvPr id="76" name="直接连接符 75"/>
          <p:cNvCxnSpPr/>
          <p:nvPr/>
        </p:nvCxnSpPr>
        <p:spPr>
          <a:xfrm>
            <a:off x="4996793" y="313246"/>
            <a:ext cx="0" cy="24581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4" name="文本框 3"/>
          <p:cNvSpPr txBox="1"/>
          <p:nvPr/>
        </p:nvSpPr>
        <p:spPr>
          <a:xfrm>
            <a:off x="874395" y="1925955"/>
            <a:ext cx="6576060" cy="1200329"/>
          </a:xfrm>
          <a:prstGeom prst="rect">
            <a:avLst/>
          </a:prstGeom>
          <a:noFill/>
          <a:ln w="9525">
            <a:noFill/>
          </a:ln>
        </p:spPr>
        <p:txBody>
          <a:bodyPr wrap="square">
            <a:spAutoFit/>
          </a:bodyPr>
          <a:lstStyle/>
          <a:p>
            <a:pPr indent="0"/>
            <a:r>
              <a:rPr lang="zh-CN" altLang="zh-CN" sz="1800" spc="-10" dirty="0">
                <a:effectLst/>
                <a:ea typeface="宋体" panose="02010600030101010101" pitchFamily="2" charset="-122"/>
                <a:cs typeface="宋体" panose="02010600030101010101" pitchFamily="2" charset="-122"/>
              </a:rPr>
              <a:t>近年来，为积极响应国家能源可持续发展战略，光伏发电和海流发电的装机容量持续攀升，极大地推动了孤岛微电网的迅猛发展。发展整合多种可再生能源和储能的微电网是助力构建以新能源为主体的新型电力系统可再生能源的重要手段。</a:t>
            </a:r>
            <a:endParaRPr lang="zh-CN" altLang="en-US" b="0" dirty="0">
              <a:ea typeface="宋体" panose="02010600030101010101" pitchFamily="2" charset="-122"/>
            </a:endParaRPr>
          </a:p>
        </p:txBody>
      </p:sp>
      <p:sp>
        <p:nvSpPr>
          <p:cNvPr id="5" name="文本框 4"/>
          <p:cNvSpPr txBox="1"/>
          <p:nvPr/>
        </p:nvSpPr>
        <p:spPr>
          <a:xfrm>
            <a:off x="875030" y="3633470"/>
            <a:ext cx="6238240" cy="1754326"/>
          </a:xfrm>
          <a:prstGeom prst="rect">
            <a:avLst/>
          </a:prstGeom>
          <a:noFill/>
        </p:spPr>
        <p:txBody>
          <a:bodyPr wrap="square" rtlCol="0">
            <a:spAutoFit/>
          </a:bodyPr>
          <a:lstStyle/>
          <a:p>
            <a:r>
              <a:rPr lang="zh-CN" altLang="zh-CN" sz="1800" spc="-10" dirty="0">
                <a:effectLst/>
                <a:ea typeface="宋体" panose="02010600030101010101" pitchFamily="2" charset="-122"/>
                <a:cs typeface="宋体" panose="02010600030101010101" pitchFamily="2" charset="-122"/>
              </a:rPr>
              <a:t>光伏发电具有昼夜周期性波动特点，而海流能则呈现相对稳定的潮汐周期性规律，二者结合可有效平抑单一能源发电的不稳定性。然而，这种多能源孤岛离网系统面临诸多技术挑战：系统稳定性受天气与海洋条件影响较大，直流母线电压易受负荷突变及能源间歇性波动影响，以及传统控制策略在动态响应与鲁棒性方面的不足。</a:t>
            </a:r>
            <a:endParaRPr lang="zh-CN" altLang="en-US" dirty="0">
              <a:latin typeface="Times New Roman" panose="02020603050405020304" charset="0"/>
              <a:ea typeface="宋体" panose="02010600030101010101" pitchFamily="2" charset="-122"/>
              <a:cs typeface="Times New Roman" panose="02020603050405020304" charset="0"/>
            </a:endParaRPr>
          </a:p>
        </p:txBody>
      </p:sp>
      <p:sp>
        <p:nvSpPr>
          <p:cNvPr id="3" name="矩形 2"/>
          <p:cNvSpPr/>
          <p:nvPr/>
        </p:nvSpPr>
        <p:spPr>
          <a:xfrm>
            <a:off x="377256" y="1114283"/>
            <a:ext cx="116985" cy="463584"/>
          </a:xfrm>
          <a:prstGeom prst="rect">
            <a:avLst/>
          </a:prstGeom>
          <a:solidFill>
            <a:srgbClr val="3461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200" rtl="0" eaLnBrk="1" fontAlgn="auto" latinLnBrk="0" hangingPunct="1">
              <a:lnSpc>
                <a:spcPct val="100000"/>
              </a:lnSpc>
              <a:spcBef>
                <a:spcPts val="0"/>
              </a:spcBef>
              <a:spcAft>
                <a:spcPts val="0"/>
              </a:spcAft>
              <a:buClrTx/>
              <a:buSzTx/>
              <a:buFontTx/>
              <a:buNone/>
              <a:defRPr/>
            </a:pPr>
            <a:endParaRPr kumimoji="0" lang="zh-CN" altLang="en-US" sz="1300" b="1"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pic>
        <p:nvPicPr>
          <p:cNvPr id="2052" name="Picture 4">
            <a:extLst>
              <a:ext uri="{FF2B5EF4-FFF2-40B4-BE49-F238E27FC236}">
                <a16:creationId xmlns:a16="http://schemas.microsoft.com/office/drawing/2014/main" id="{98C60067-3E20-CC82-BFF9-CD4E7DB5CD25}"/>
              </a:ext>
            </a:extLst>
          </p:cNvPr>
          <p:cNvPicPr preferRelativeResize="0">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95504" y="1577867"/>
            <a:ext cx="2806793" cy="2197720"/>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a:extLst>
              <a:ext uri="{FF2B5EF4-FFF2-40B4-BE49-F238E27FC236}">
                <a16:creationId xmlns:a16="http://schemas.microsoft.com/office/drawing/2014/main" id="{1A8B2E60-AF88-8BF1-BDC4-8C05258D3288}"/>
              </a:ext>
            </a:extLst>
          </p:cNvPr>
          <p:cNvPicPr preferRelativeResize="0">
            <a:picLocks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195503" y="3958468"/>
            <a:ext cx="2806793" cy="212376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8" name="直接连接符 47"/>
          <p:cNvCxnSpPr/>
          <p:nvPr/>
        </p:nvCxnSpPr>
        <p:spPr>
          <a:xfrm>
            <a:off x="874755" y="1641266"/>
            <a:ext cx="3641517" cy="709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49" name="TextBox 6"/>
          <p:cNvSpPr txBox="1"/>
          <p:nvPr/>
        </p:nvSpPr>
        <p:spPr>
          <a:xfrm>
            <a:off x="813600" y="1094402"/>
            <a:ext cx="9463076" cy="587375"/>
          </a:xfrm>
          <a:prstGeom prst="rect">
            <a:avLst/>
          </a:prstGeom>
          <a:noFill/>
        </p:spPr>
        <p:txBody>
          <a:bodyPr wrap="square" lIns="0" tIns="48000" rIns="0" bIns="48000" rtlCol="0">
            <a:spAutoFit/>
          </a:bodyPr>
          <a:lstStyle/>
          <a:p>
            <a:r>
              <a:rPr lang="zh-CN" altLang="en-US" sz="3200" b="1" dirty="0">
                <a:solidFill>
                  <a:srgbClr val="02428E"/>
                </a:solidFill>
                <a:latin typeface="微软雅黑" panose="020B0503020204020204" charset="-122"/>
                <a:ea typeface="微软雅黑" panose="020B0503020204020204" charset="-122"/>
              </a:rPr>
              <a:t>光伏</a:t>
            </a:r>
            <a:r>
              <a:rPr lang="en-US" altLang="zh-CN" sz="3200" b="1" dirty="0">
                <a:solidFill>
                  <a:srgbClr val="02428E"/>
                </a:solidFill>
                <a:latin typeface="微软雅黑" panose="020B0503020204020204" charset="-122"/>
                <a:ea typeface="微软雅黑" panose="020B0503020204020204" charset="-122"/>
              </a:rPr>
              <a:t>-</a:t>
            </a:r>
            <a:r>
              <a:rPr lang="zh-CN" altLang="en-US" sz="3200" b="1" dirty="0">
                <a:solidFill>
                  <a:srgbClr val="02428E"/>
                </a:solidFill>
                <a:latin typeface="微软雅黑" panose="020B0503020204020204" charset="-122"/>
                <a:ea typeface="微软雅黑" panose="020B0503020204020204" charset="-122"/>
              </a:rPr>
              <a:t>海流混合发电孤岛离网系统的研究意义</a:t>
            </a:r>
          </a:p>
        </p:txBody>
      </p:sp>
      <p:sp>
        <p:nvSpPr>
          <p:cNvPr id="81" name="矩形 4"/>
          <p:cNvSpPr/>
          <p:nvPr/>
        </p:nvSpPr>
        <p:spPr>
          <a:xfrm>
            <a:off x="0" y="0"/>
            <a:ext cx="12192000" cy="819632"/>
          </a:xfrm>
          <a:prstGeom prst="rect">
            <a:avLst/>
          </a:prstGeom>
          <a:solidFill>
            <a:schemeClr val="bg1"/>
          </a:solidFill>
          <a:ln>
            <a:noFill/>
          </a:ln>
          <a:effectLst>
            <a:outerShdw blurRad="228600" dist="50800" dir="5400000" algn="t" rotWithShape="0">
              <a:schemeClr val="tx1">
                <a:alpha val="4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88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82" name="TextBox 6"/>
          <p:cNvSpPr txBox="1"/>
          <p:nvPr/>
        </p:nvSpPr>
        <p:spPr>
          <a:xfrm>
            <a:off x="3385109" y="238312"/>
            <a:ext cx="1344000" cy="343159"/>
          </a:xfrm>
          <a:prstGeom prst="rect">
            <a:avLst/>
          </a:prstGeom>
          <a:noFill/>
        </p:spPr>
        <p:txBody>
          <a:bodyPr wrap="square" lIns="0" tIns="48000" rIns="0" bIns="48000" rtlCol="0">
            <a:spAutoFit/>
          </a:bodyPr>
          <a:lstStyle/>
          <a:p>
            <a:pPr marR="0" indent="0" algn="ctr" defTabSz="914400" fontAlgn="auto">
              <a:lnSpc>
                <a:spcPct val="100000"/>
              </a:lnSpc>
              <a:spcBef>
                <a:spcPts val="0"/>
              </a:spcBef>
              <a:spcAft>
                <a:spcPts val="0"/>
              </a:spcAft>
              <a:buClrTx/>
              <a:buSzTx/>
              <a:buFontTx/>
              <a:buNone/>
              <a:defRPr/>
            </a:pPr>
            <a:r>
              <a:rPr lang="zh-CN" altLang="en-US" sz="1600" b="1" dirty="0">
                <a:solidFill>
                  <a:prstClr val="white"/>
                </a:solidFill>
                <a:latin typeface="微软雅黑" panose="020B0503020204020204" charset="-122"/>
                <a:ea typeface="微软雅黑" panose="020B0503020204020204" charset="-122"/>
              </a:rPr>
              <a:t>研究课题</a:t>
            </a:r>
            <a:endParaRPr kumimoji="0" lang="zh-CN" altLang="en-US" sz="1600" b="1" i="0" kern="1200" cap="none" spc="0" normalizeH="0" baseline="0" noProof="0" dirty="0">
              <a:solidFill>
                <a:prstClr val="white"/>
              </a:solidFill>
              <a:latin typeface="微软雅黑" panose="020B0503020204020204" charset="-122"/>
              <a:ea typeface="微软雅黑" panose="020B0503020204020204" charset="-122"/>
              <a:cs typeface="+mn-cs"/>
            </a:endParaRPr>
          </a:p>
        </p:txBody>
      </p:sp>
      <p:sp>
        <p:nvSpPr>
          <p:cNvPr id="84" name="TextBox 9"/>
          <p:cNvSpPr txBox="1"/>
          <p:nvPr/>
        </p:nvSpPr>
        <p:spPr>
          <a:xfrm>
            <a:off x="6918321" y="258829"/>
            <a:ext cx="1344000" cy="343159"/>
          </a:xfrm>
          <a:prstGeom prst="rect">
            <a:avLst/>
          </a:prstGeom>
          <a:noFill/>
        </p:spPr>
        <p:txBody>
          <a:bodyPr wrap="square" lIns="0" tIns="48000" rIns="0" bIns="48000" rtlCol="0">
            <a:spAutoFit/>
          </a:bodyPr>
          <a:lstStyle/>
          <a:p>
            <a:pPr marR="0" indent="0" algn="ctr" defTabSz="914400" fontAlgn="auto">
              <a:lnSpc>
                <a:spcPct val="100000"/>
              </a:lnSpc>
              <a:spcBef>
                <a:spcPts val="0"/>
              </a:spcBef>
              <a:spcAft>
                <a:spcPts val="0"/>
              </a:spcAft>
              <a:buClrTx/>
              <a:buSzTx/>
              <a:buFontTx/>
              <a:buNone/>
              <a:defRPr/>
            </a:pPr>
            <a:r>
              <a:rPr kumimoji="0" lang="zh-CN" altLang="en-US" sz="1600" b="1" i="0" kern="1200" cap="none" spc="0" normalizeH="0" baseline="0" noProof="0" dirty="0">
                <a:solidFill>
                  <a:prstClr val="white">
                    <a:lumMod val="50000"/>
                  </a:prstClr>
                </a:solidFill>
                <a:latin typeface="微软雅黑" panose="020B0503020204020204" charset="-122"/>
                <a:ea typeface="微软雅黑" panose="020B0503020204020204" charset="-122"/>
                <a:cs typeface="+mn-cs"/>
              </a:rPr>
              <a:t>课题研究内容</a:t>
            </a:r>
          </a:p>
        </p:txBody>
      </p:sp>
      <p:sp>
        <p:nvSpPr>
          <p:cNvPr id="85" name="TextBox 10"/>
          <p:cNvSpPr txBox="1"/>
          <p:nvPr/>
        </p:nvSpPr>
        <p:spPr>
          <a:xfrm>
            <a:off x="8595794" y="263264"/>
            <a:ext cx="1344000" cy="343159"/>
          </a:xfrm>
          <a:prstGeom prst="rect">
            <a:avLst/>
          </a:prstGeom>
          <a:noFill/>
        </p:spPr>
        <p:txBody>
          <a:bodyPr wrap="square" lIns="0" tIns="48000" rIns="0" bIns="48000" rtlCol="0">
            <a:spAutoFit/>
          </a:bodyPr>
          <a:lstStyle/>
          <a:p>
            <a:pPr marR="0" indent="0" algn="ctr" defTabSz="914400" fontAlgn="auto">
              <a:lnSpc>
                <a:spcPct val="100000"/>
              </a:lnSpc>
              <a:spcBef>
                <a:spcPts val="0"/>
              </a:spcBef>
              <a:spcAft>
                <a:spcPts val="0"/>
              </a:spcAft>
              <a:buClrTx/>
              <a:buSzTx/>
              <a:buFontTx/>
              <a:buNone/>
              <a:defRPr/>
            </a:pPr>
            <a:r>
              <a:rPr kumimoji="0" lang="zh-CN" altLang="en-US" sz="1600" b="1" i="0" kern="1200" cap="none" spc="0" normalizeH="0" baseline="0" noProof="0" dirty="0">
                <a:solidFill>
                  <a:prstClr val="white">
                    <a:lumMod val="50000"/>
                  </a:prstClr>
                </a:solidFill>
                <a:latin typeface="微软雅黑" panose="020B0503020204020204" charset="-122"/>
                <a:ea typeface="微软雅黑" panose="020B0503020204020204" charset="-122"/>
                <a:cs typeface="+mn-cs"/>
              </a:rPr>
              <a:t>已完成工作</a:t>
            </a:r>
          </a:p>
        </p:txBody>
      </p:sp>
      <p:pic>
        <p:nvPicPr>
          <p:cNvPr id="86" name="图片 8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3137" y="39807"/>
            <a:ext cx="2516121" cy="738472"/>
          </a:xfrm>
          <a:prstGeom prst="rect">
            <a:avLst/>
          </a:prstGeom>
        </p:spPr>
      </p:pic>
      <p:sp>
        <p:nvSpPr>
          <p:cNvPr id="87" name="矩形 86"/>
          <p:cNvSpPr/>
          <p:nvPr/>
        </p:nvSpPr>
        <p:spPr>
          <a:xfrm>
            <a:off x="3242011" y="0"/>
            <a:ext cx="1586214" cy="819632"/>
          </a:xfrm>
          <a:prstGeom prst="rect">
            <a:avLst/>
          </a:prstGeom>
          <a:solidFill>
            <a:srgbClr val="0242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400" b="1"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88" name="TextBox 6"/>
          <p:cNvSpPr txBox="1"/>
          <p:nvPr/>
        </p:nvSpPr>
        <p:spPr>
          <a:xfrm>
            <a:off x="3391292" y="243916"/>
            <a:ext cx="1344000" cy="343159"/>
          </a:xfrm>
          <a:prstGeom prst="rect">
            <a:avLst/>
          </a:prstGeom>
          <a:noFill/>
        </p:spPr>
        <p:txBody>
          <a:bodyPr wrap="square" lIns="0" tIns="48000" rIns="0" bIns="48000" rtlCol="0">
            <a:spAutoFit/>
          </a:bodyPr>
          <a:lstStyle/>
          <a:p>
            <a:pPr marR="0" indent="0" algn="ctr" defTabSz="914400" fontAlgn="auto">
              <a:lnSpc>
                <a:spcPct val="100000"/>
              </a:lnSpc>
              <a:spcBef>
                <a:spcPts val="0"/>
              </a:spcBef>
              <a:spcAft>
                <a:spcPts val="0"/>
              </a:spcAft>
              <a:buClrTx/>
              <a:buSzTx/>
              <a:buFontTx/>
              <a:buNone/>
              <a:defRPr/>
            </a:pPr>
            <a:r>
              <a:rPr lang="zh-CN" altLang="en-US" sz="1600" b="1" dirty="0">
                <a:solidFill>
                  <a:prstClr val="white"/>
                </a:solidFill>
                <a:latin typeface="微软雅黑" panose="020B0503020204020204" charset="-122"/>
                <a:ea typeface="微软雅黑" panose="020B0503020204020204" charset="-122"/>
              </a:rPr>
              <a:t>研究背景</a:t>
            </a:r>
            <a:endParaRPr kumimoji="0" lang="zh-CN" altLang="en-US" sz="1600" b="1" i="0" kern="1200" cap="none" spc="0" normalizeH="0" baseline="0" noProof="0" dirty="0">
              <a:solidFill>
                <a:prstClr val="white"/>
              </a:solidFill>
              <a:latin typeface="微软雅黑" panose="020B0503020204020204" charset="-122"/>
              <a:ea typeface="微软雅黑" panose="020B0503020204020204" charset="-122"/>
              <a:cs typeface="+mn-cs"/>
            </a:endParaRPr>
          </a:p>
        </p:txBody>
      </p:sp>
      <p:cxnSp>
        <p:nvCxnSpPr>
          <p:cNvPr id="89" name="直接连接符 88"/>
          <p:cNvCxnSpPr/>
          <p:nvPr/>
        </p:nvCxnSpPr>
        <p:spPr>
          <a:xfrm>
            <a:off x="6802733" y="313246"/>
            <a:ext cx="0" cy="24581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a:off x="8480206" y="313246"/>
            <a:ext cx="0" cy="24581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1" name="直接连接符 90"/>
          <p:cNvCxnSpPr/>
          <p:nvPr/>
        </p:nvCxnSpPr>
        <p:spPr>
          <a:xfrm>
            <a:off x="10077711" y="313246"/>
            <a:ext cx="0" cy="24581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92" name="TextBox 11"/>
          <p:cNvSpPr txBox="1"/>
          <p:nvPr/>
        </p:nvSpPr>
        <p:spPr>
          <a:xfrm>
            <a:off x="10344701" y="258829"/>
            <a:ext cx="1635315" cy="343159"/>
          </a:xfrm>
          <a:prstGeom prst="rect">
            <a:avLst/>
          </a:prstGeom>
          <a:noFill/>
        </p:spPr>
        <p:txBody>
          <a:bodyPr wrap="square" lIns="0" tIns="48000" rIns="0" bIns="48000" rtlCol="0">
            <a:spAutoFit/>
          </a:bodyPr>
          <a:lstStyle/>
          <a:p>
            <a:pPr marR="0" indent="0" algn="ctr" defTabSz="914400" fontAlgn="auto">
              <a:lnSpc>
                <a:spcPct val="100000"/>
              </a:lnSpc>
              <a:spcBef>
                <a:spcPts val="0"/>
              </a:spcBef>
              <a:spcAft>
                <a:spcPts val="0"/>
              </a:spcAft>
              <a:buClrTx/>
              <a:buSzTx/>
              <a:buFontTx/>
              <a:buNone/>
              <a:defRPr/>
            </a:pPr>
            <a:r>
              <a:rPr lang="zh-CN" altLang="en-US" sz="1600" b="1" dirty="0">
                <a:solidFill>
                  <a:prstClr val="white">
                    <a:lumMod val="50000"/>
                  </a:prstClr>
                </a:solidFill>
                <a:latin typeface="微软雅黑" panose="020B0503020204020204" charset="-122"/>
                <a:ea typeface="微软雅黑" panose="020B0503020204020204" charset="-122"/>
              </a:rPr>
              <a:t>后续计划安排</a:t>
            </a:r>
            <a:endParaRPr kumimoji="0" lang="zh-CN" altLang="en-US" sz="1600" b="1" i="0" kern="1200" cap="none" spc="0" normalizeH="0" baseline="0" noProof="0" dirty="0">
              <a:solidFill>
                <a:prstClr val="white">
                  <a:lumMod val="50000"/>
                </a:prstClr>
              </a:solidFill>
              <a:latin typeface="微软雅黑" panose="020B0503020204020204" charset="-122"/>
              <a:ea typeface="微软雅黑" panose="020B0503020204020204" charset="-122"/>
              <a:cs typeface="+mn-cs"/>
            </a:endParaRPr>
          </a:p>
        </p:txBody>
      </p:sp>
      <p:cxnSp>
        <p:nvCxnSpPr>
          <p:cNvPr id="93" name="直接连接符 92"/>
          <p:cNvCxnSpPr/>
          <p:nvPr/>
        </p:nvCxnSpPr>
        <p:spPr>
          <a:xfrm>
            <a:off x="5004413" y="313246"/>
            <a:ext cx="0" cy="24581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2" name="TextBox 7"/>
          <p:cNvSpPr txBox="1"/>
          <p:nvPr/>
        </p:nvSpPr>
        <p:spPr>
          <a:xfrm>
            <a:off x="5091743" y="258829"/>
            <a:ext cx="1522895" cy="343159"/>
          </a:xfrm>
          <a:prstGeom prst="rect">
            <a:avLst/>
          </a:prstGeom>
          <a:noFill/>
        </p:spPr>
        <p:txBody>
          <a:bodyPr wrap="square" lIns="0" tIns="48000" rIns="0" bIns="48000" rtlCol="0">
            <a:spAutoFit/>
          </a:bodyPr>
          <a:lstStyle/>
          <a:p>
            <a:pPr marR="0" indent="0" algn="ctr" defTabSz="914400" fontAlgn="auto">
              <a:lnSpc>
                <a:spcPct val="100000"/>
              </a:lnSpc>
              <a:spcBef>
                <a:spcPts val="0"/>
              </a:spcBef>
              <a:spcAft>
                <a:spcPts val="0"/>
              </a:spcAft>
              <a:buClrTx/>
              <a:buSzTx/>
              <a:buFontTx/>
              <a:buNone/>
              <a:defRPr/>
            </a:pPr>
            <a:r>
              <a:rPr kumimoji="0" lang="zh-CN" altLang="en-US" sz="1600" b="1" i="0" kern="1200" cap="none" spc="0" normalizeH="0" baseline="0" noProof="0" dirty="0">
                <a:solidFill>
                  <a:prstClr val="white">
                    <a:lumMod val="50000"/>
                  </a:prstClr>
                </a:solidFill>
                <a:latin typeface="微软雅黑" panose="020B0503020204020204" charset="-122"/>
                <a:ea typeface="微软雅黑" panose="020B0503020204020204" charset="-122"/>
                <a:cs typeface="+mn-cs"/>
              </a:rPr>
              <a:t>研究现状</a:t>
            </a:r>
          </a:p>
        </p:txBody>
      </p:sp>
      <p:sp>
        <p:nvSpPr>
          <p:cNvPr id="9" name="矩形 8"/>
          <p:cNvSpPr/>
          <p:nvPr/>
        </p:nvSpPr>
        <p:spPr>
          <a:xfrm>
            <a:off x="1230557" y="2191393"/>
            <a:ext cx="7973078" cy="1200329"/>
          </a:xfrm>
          <a:prstGeom prst="rect">
            <a:avLst/>
          </a:prstGeom>
        </p:spPr>
        <p:txBody>
          <a:bodyPr wrap="square">
            <a:spAutoFit/>
          </a:bodyPr>
          <a:lstStyle/>
          <a:p>
            <a:pPr marL="285750" indent="-285750">
              <a:buFont typeface="Wingdings" panose="05000000000000000000" pitchFamily="2" charset="2"/>
              <a:buChar char="l"/>
            </a:pPr>
            <a:r>
              <a:rPr lang="zh-CN" altLang="en-US" dirty="0">
                <a:ea typeface="宋体" panose="02010600030101010101" pitchFamily="2" charset="-122"/>
              </a:rPr>
              <a:t>通过结合可再生能源，该系统减少了对化石燃料的依赖，而化石燃料通常需高成本进口且对环境造成影响。这有助于促进可持续的能源供应，符合全球减缓气候变化的努力。</a:t>
            </a:r>
          </a:p>
          <a:p>
            <a:pPr marL="285750" indent="-285750">
              <a:buFont typeface="Wingdings" panose="05000000000000000000" pitchFamily="2" charset="2"/>
              <a:buChar char="l"/>
            </a:pPr>
            <a:endParaRPr lang="zh-CN" dirty="0">
              <a:ea typeface="宋体" panose="02010600030101010101" pitchFamily="2" charset="-122"/>
            </a:endParaRPr>
          </a:p>
        </p:txBody>
      </p:sp>
      <p:sp>
        <p:nvSpPr>
          <p:cNvPr id="10" name="矩形 9"/>
          <p:cNvSpPr/>
          <p:nvPr/>
        </p:nvSpPr>
        <p:spPr>
          <a:xfrm>
            <a:off x="1230557" y="3146330"/>
            <a:ext cx="8524875" cy="923330"/>
          </a:xfrm>
          <a:prstGeom prst="rect">
            <a:avLst/>
          </a:prstGeom>
        </p:spPr>
        <p:txBody>
          <a:bodyPr wrap="square">
            <a:spAutoFit/>
          </a:bodyPr>
          <a:lstStyle/>
          <a:p>
            <a:pPr marL="285750" indent="-285750">
              <a:buFont typeface="Wingdings" panose="05000000000000000000" pitchFamily="2" charset="2"/>
              <a:buChar char="l"/>
            </a:pPr>
            <a:r>
              <a:rPr lang="zh-CN" altLang="en-US" dirty="0">
                <a:latin typeface="Times New Roman" panose="02020603050405020304" charset="0"/>
                <a:ea typeface="宋体" panose="02010600030101010101" pitchFamily="2" charset="-122"/>
                <a:cs typeface="Times New Roman" panose="02020603050405020304" charset="0"/>
              </a:rPr>
              <a:t>提供可行的离网解决方案增强了岛屿社区的能源获取能力，通过为医疗、教育和经济活动提供可靠电力，改善了生活质量。</a:t>
            </a:r>
          </a:p>
          <a:p>
            <a:pPr marL="285750" indent="-285750">
              <a:buFont typeface="Wingdings" panose="05000000000000000000" pitchFamily="2" charset="2"/>
              <a:buChar char="l"/>
            </a:pPr>
            <a:endParaRPr lang="zh-CN" altLang="en-US" dirty="0">
              <a:latin typeface="Times New Roman" panose="02020603050405020304" charset="0"/>
              <a:ea typeface="宋体" panose="02010600030101010101" pitchFamily="2" charset="-122"/>
              <a:cs typeface="Times New Roman" panose="02020603050405020304" charset="0"/>
            </a:endParaRPr>
          </a:p>
        </p:txBody>
      </p:sp>
      <p:sp>
        <p:nvSpPr>
          <p:cNvPr id="11" name="矩形 10"/>
          <p:cNvSpPr/>
          <p:nvPr/>
        </p:nvSpPr>
        <p:spPr>
          <a:xfrm>
            <a:off x="1230557" y="3918780"/>
            <a:ext cx="8771255" cy="923330"/>
          </a:xfrm>
          <a:prstGeom prst="rect">
            <a:avLst/>
          </a:prstGeom>
        </p:spPr>
        <p:txBody>
          <a:bodyPr wrap="square">
            <a:spAutoFit/>
          </a:bodyPr>
          <a:lstStyle/>
          <a:p>
            <a:pPr marL="285750" indent="-285750">
              <a:buFont typeface="Wingdings" panose="05000000000000000000" pitchFamily="2" charset="2"/>
              <a:buChar char="l"/>
            </a:pPr>
            <a:r>
              <a:rPr lang="zh-CN" altLang="en-US" dirty="0">
                <a:latin typeface="宋体" panose="02010600030101010101" pitchFamily="2" charset="-122"/>
                <a:ea typeface="宋体" panose="02010600030101010101" pitchFamily="2" charset="-122"/>
              </a:rPr>
              <a:t>对该混合系统的研究推动了能源储存、电力转换技术和系统集成方面的创新，为全球在复杂地理环境中的可再生能源应用知识库做出了贡献。</a:t>
            </a:r>
          </a:p>
          <a:p>
            <a:pPr marL="285750" indent="-285750">
              <a:buFont typeface="Wingdings" panose="05000000000000000000" pitchFamily="2" charset="2"/>
              <a:buChar char="l"/>
            </a:pPr>
            <a:endParaRPr lang="zh-CN" altLang="zh-CN" dirty="0">
              <a:latin typeface="宋体" panose="02010600030101010101" pitchFamily="2" charset="-122"/>
              <a:ea typeface="宋体" panose="02010600030101010101" pitchFamily="2" charset="-122"/>
              <a:sym typeface="+mn-ea"/>
            </a:endParaRPr>
          </a:p>
        </p:txBody>
      </p:sp>
      <p:sp>
        <p:nvSpPr>
          <p:cNvPr id="13" name="矩形 12"/>
          <p:cNvSpPr/>
          <p:nvPr/>
        </p:nvSpPr>
        <p:spPr>
          <a:xfrm>
            <a:off x="910246" y="1780487"/>
            <a:ext cx="8491454" cy="368300"/>
          </a:xfrm>
          <a:prstGeom prst="rect">
            <a:avLst/>
          </a:prstGeom>
        </p:spPr>
        <p:txBody>
          <a:bodyPr wrap="square">
            <a:spAutoFit/>
          </a:bodyPr>
          <a:lstStyle/>
          <a:p>
            <a:r>
              <a:rPr lang="zh-CN" altLang="en-US" dirty="0">
                <a:latin typeface="Times New Roman" panose="02020603050405020304" charset="0"/>
                <a:ea typeface="宋体" panose="02010600030101010101" pitchFamily="2" charset="-122"/>
                <a:cs typeface="Times New Roman" panose="02020603050405020304" charset="0"/>
              </a:rPr>
              <a:t>光伏</a:t>
            </a:r>
            <a:r>
              <a:rPr lang="en-US" altLang="zh-CN" dirty="0">
                <a:latin typeface="Times New Roman" panose="02020603050405020304" charset="0"/>
                <a:ea typeface="宋体" panose="02010600030101010101" pitchFamily="2" charset="-122"/>
                <a:cs typeface="Times New Roman" panose="02020603050405020304" charset="0"/>
              </a:rPr>
              <a:t>-</a:t>
            </a:r>
            <a:r>
              <a:rPr lang="zh-CN" altLang="en-US" dirty="0">
                <a:latin typeface="Times New Roman" panose="02020603050405020304" charset="0"/>
                <a:ea typeface="宋体" panose="02010600030101010101" pitchFamily="2" charset="-122"/>
                <a:cs typeface="Times New Roman" panose="02020603050405020304" charset="0"/>
              </a:rPr>
              <a:t>海流混合发电孤岛离网系统具有以下优势</a:t>
            </a:r>
            <a:endParaRPr lang="zh-CN" altLang="en-US" dirty="0">
              <a:solidFill>
                <a:srgbClr val="34619D"/>
              </a:solidFill>
              <a:latin typeface="Times New Roman" panose="02020603050405020304" charset="0"/>
              <a:ea typeface="宋体" panose="02010600030101010101" pitchFamily="2" charset="-122"/>
              <a:cs typeface="Times New Roman" panose="02020603050405020304" charset="0"/>
            </a:endParaRPr>
          </a:p>
        </p:txBody>
      </p:sp>
      <p:sp>
        <p:nvSpPr>
          <p:cNvPr id="100" name="文本框 99"/>
          <p:cNvSpPr txBox="1"/>
          <p:nvPr/>
        </p:nvSpPr>
        <p:spPr>
          <a:xfrm>
            <a:off x="1230630" y="4875530"/>
            <a:ext cx="9020810" cy="1754326"/>
          </a:xfrm>
          <a:prstGeom prst="rect">
            <a:avLst/>
          </a:prstGeom>
          <a:noFill/>
          <a:ln w="9525">
            <a:noFill/>
          </a:ln>
        </p:spPr>
        <p:txBody>
          <a:bodyPr wrap="square">
            <a:spAutoFit/>
          </a:bodyPr>
          <a:lstStyle/>
          <a:p>
            <a:pPr indent="304800"/>
            <a:r>
              <a:rPr lang="zh-CN" altLang="en-US" dirty="0">
                <a:ea typeface="宋体" panose="02010600030101010101" pitchFamily="2" charset="-122"/>
              </a:rPr>
              <a:t>因此研究光伏</a:t>
            </a:r>
            <a:r>
              <a:rPr lang="en-US" altLang="zh-CN" dirty="0">
                <a:ea typeface="宋体" panose="02010600030101010101" pitchFamily="2" charset="-122"/>
              </a:rPr>
              <a:t>-</a:t>
            </a:r>
            <a:r>
              <a:rPr lang="zh-CN" altLang="en-US" dirty="0">
                <a:ea typeface="宋体" panose="02010600030101010101" pitchFamily="2" charset="-122"/>
              </a:rPr>
              <a:t>海流混合发电孤岛离网系统的设计具有重大意义，有助于推动可持续发展、确保能源安全以及推进技术和环境目标。</a:t>
            </a:r>
            <a:r>
              <a:rPr lang="zh-CN" altLang="zh-CN" dirty="0">
                <a:ea typeface="宋体" panose="02010600030101010101" pitchFamily="2" charset="-122"/>
              </a:rPr>
              <a:t>该研究对推动可再生能源高效利用、提升离网供电系统可靠性具有重要理论意义和实际应用价值，特别适用于海岛、沿海偏远地区等无电网覆盖区域的电力供应问题。</a:t>
            </a:r>
          </a:p>
          <a:p>
            <a:pPr indent="304800"/>
            <a:endParaRPr lang="zh-CN" altLang="en-US" dirty="0">
              <a:effectLst/>
            </a:endParaRPr>
          </a:p>
          <a:p>
            <a:pPr indent="304800"/>
            <a:endParaRPr lang="zh-CN" altLang="en-US" b="0" dirty="0">
              <a:ea typeface="宋体" panose="02010600030101010101" pitchFamily="2" charset="-122"/>
            </a:endParaRPr>
          </a:p>
        </p:txBody>
      </p:sp>
      <p:sp>
        <p:nvSpPr>
          <p:cNvPr id="72" name="矩形 71"/>
          <p:cNvSpPr/>
          <p:nvPr/>
        </p:nvSpPr>
        <p:spPr>
          <a:xfrm>
            <a:off x="494731" y="1184768"/>
            <a:ext cx="116985" cy="463584"/>
          </a:xfrm>
          <a:prstGeom prst="rect">
            <a:avLst/>
          </a:prstGeom>
          <a:solidFill>
            <a:srgbClr val="3461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200" rtl="0" eaLnBrk="1" fontAlgn="auto" latinLnBrk="0" hangingPunct="1">
              <a:lnSpc>
                <a:spcPct val="100000"/>
              </a:lnSpc>
              <a:spcBef>
                <a:spcPts val="0"/>
              </a:spcBef>
              <a:spcAft>
                <a:spcPts val="0"/>
              </a:spcAft>
              <a:buClrTx/>
              <a:buSzTx/>
              <a:buFontTx/>
              <a:buNone/>
              <a:defRPr/>
            </a:pPr>
            <a:endParaRPr kumimoji="0" lang="zh-CN" altLang="en-US" sz="1300" b="1"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73" name="矩形 72"/>
          <p:cNvSpPr/>
          <p:nvPr/>
        </p:nvSpPr>
        <p:spPr>
          <a:xfrm>
            <a:off x="695102" y="1184768"/>
            <a:ext cx="95828" cy="463584"/>
          </a:xfrm>
          <a:prstGeom prst="rect">
            <a:avLst/>
          </a:prstGeom>
          <a:solidFill>
            <a:srgbClr val="3461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200" rtl="0" eaLnBrk="1" fontAlgn="auto" latinLnBrk="0" hangingPunct="1">
              <a:lnSpc>
                <a:spcPct val="100000"/>
              </a:lnSpc>
              <a:spcBef>
                <a:spcPts val="0"/>
              </a:spcBef>
              <a:spcAft>
                <a:spcPts val="0"/>
              </a:spcAft>
              <a:buClrTx/>
              <a:buSzTx/>
              <a:buFontTx/>
              <a:buNone/>
              <a:defRPr/>
            </a:pPr>
            <a:endParaRPr kumimoji="0" lang="zh-CN" altLang="en-US" sz="1300" b="1"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pattFill prst="pct5">
          <a:fgClr>
            <a:srgbClr val="014192"/>
          </a:fgClr>
          <a:bgClr>
            <a:srgbClr val="34619D"/>
          </a:bgClr>
        </a:pattFill>
        <a:effectLst/>
      </p:bgPr>
    </p:bg>
    <p:spTree>
      <p:nvGrpSpPr>
        <p:cNvPr id="1" name=""/>
        <p:cNvGrpSpPr/>
        <p:nvPr/>
      </p:nvGrpSpPr>
      <p:grpSpPr>
        <a:xfrm>
          <a:off x="0" y="0"/>
          <a:ext cx="0" cy="0"/>
          <a:chOff x="0" y="0"/>
          <a:chExt cx="0" cy="0"/>
        </a:xfrm>
      </p:grpSpPr>
      <p:sp>
        <p:nvSpPr>
          <p:cNvPr id="8" name="文本框 7"/>
          <p:cNvSpPr txBox="1"/>
          <p:nvPr/>
        </p:nvSpPr>
        <p:spPr>
          <a:xfrm>
            <a:off x="4676140" y="3919855"/>
            <a:ext cx="3364865" cy="874407"/>
          </a:xfrm>
          <a:prstGeom prst="rect">
            <a:avLst/>
          </a:prstGeom>
          <a:noFill/>
        </p:spPr>
        <p:txBody>
          <a:bodyPr wrap="square" rtlCol="0">
            <a:spAutoFit/>
          </a:bodyPr>
          <a:lstStyle/>
          <a:p>
            <a:pPr marL="285750" indent="-285750">
              <a:lnSpc>
                <a:spcPct val="150000"/>
              </a:lnSpc>
              <a:buFont typeface="Wingdings" panose="05000000000000000000" pitchFamily="2" charset="2"/>
              <a:buChar char="ü"/>
            </a:pPr>
            <a:r>
              <a:rPr lang="en-US" altLang="zh-CN" dirty="0">
                <a:solidFill>
                  <a:schemeClr val="bg1"/>
                </a:solidFill>
                <a:latin typeface="方正兰亭细黑_GBK" panose="02000000000000000000" pitchFamily="2" charset="-122"/>
                <a:ea typeface="方正兰亭细黑_GBK" panose="02000000000000000000" pitchFamily="2" charset="-122"/>
              </a:rPr>
              <a:t>LADRC</a:t>
            </a:r>
            <a:r>
              <a:rPr lang="zh-CN" altLang="en-US" dirty="0">
                <a:solidFill>
                  <a:schemeClr val="bg1"/>
                </a:solidFill>
                <a:latin typeface="方正兰亭细黑_GBK" panose="02000000000000000000" pitchFamily="2" charset="-122"/>
                <a:ea typeface="方正兰亭细黑_GBK" panose="02000000000000000000" pitchFamily="2" charset="-122"/>
              </a:rPr>
              <a:t>参数整定</a:t>
            </a:r>
            <a:endParaRPr lang="en-US" altLang="zh-CN" dirty="0">
              <a:solidFill>
                <a:schemeClr val="bg1"/>
              </a:solidFill>
              <a:latin typeface="方正兰亭细黑_GBK" panose="02000000000000000000" pitchFamily="2" charset="-122"/>
              <a:ea typeface="方正兰亭细黑_GBK" panose="02000000000000000000" pitchFamily="2" charset="-122"/>
            </a:endParaRPr>
          </a:p>
          <a:p>
            <a:pPr marL="285750" indent="-285750">
              <a:lnSpc>
                <a:spcPct val="150000"/>
              </a:lnSpc>
              <a:buFont typeface="Wingdings" panose="05000000000000000000" pitchFamily="2" charset="2"/>
              <a:buChar char="ü"/>
            </a:pPr>
            <a:r>
              <a:rPr lang="zh-CN" altLang="en-US" dirty="0">
                <a:solidFill>
                  <a:schemeClr val="bg1"/>
                </a:solidFill>
                <a:latin typeface="方正兰亭细黑_GBK" panose="02000000000000000000" pitchFamily="2" charset="-122"/>
                <a:ea typeface="方正兰亭细黑_GBK" panose="02000000000000000000" pitchFamily="2" charset="-122"/>
              </a:rPr>
              <a:t>两阶段鲁棒优化</a:t>
            </a:r>
            <a:endParaRPr lang="en-US" altLang="zh-CN" dirty="0">
              <a:solidFill>
                <a:schemeClr val="bg1"/>
              </a:solidFill>
              <a:latin typeface="方正兰亭细黑_GBK" panose="02000000000000000000" pitchFamily="2" charset="-122"/>
              <a:ea typeface="方正兰亭细黑_GBK" panose="02000000000000000000" pitchFamily="2" charset="-122"/>
            </a:endParaRPr>
          </a:p>
        </p:txBody>
      </p:sp>
      <p:cxnSp>
        <p:nvCxnSpPr>
          <p:cNvPr id="11" name="直接连接符 10"/>
          <p:cNvCxnSpPr/>
          <p:nvPr/>
        </p:nvCxnSpPr>
        <p:spPr>
          <a:xfrm>
            <a:off x="3882413" y="3699047"/>
            <a:ext cx="4248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10" name="图片 9"/>
          <p:cNvPicPr>
            <a:picLocks noChangeAspect="1"/>
          </p:cNvPicPr>
          <p:nvPr/>
        </p:nvPicPr>
        <p:blipFill>
          <a:blip r:embed="rId3"/>
          <a:stretch>
            <a:fillRect/>
          </a:stretch>
        </p:blipFill>
        <p:spPr>
          <a:xfrm>
            <a:off x="105665" y="44650"/>
            <a:ext cx="2850127" cy="792549"/>
          </a:xfrm>
          <a:prstGeom prst="rect">
            <a:avLst/>
          </a:prstGeom>
        </p:spPr>
      </p:pic>
      <p:sp>
        <p:nvSpPr>
          <p:cNvPr id="12" name="文本框 11"/>
          <p:cNvSpPr txBox="1"/>
          <p:nvPr/>
        </p:nvSpPr>
        <p:spPr>
          <a:xfrm>
            <a:off x="2559240" y="2539959"/>
            <a:ext cx="6799290" cy="1069845"/>
          </a:xfrm>
          <a:prstGeom prst="rect">
            <a:avLst/>
          </a:prstGeom>
          <a:noFill/>
        </p:spPr>
        <p:txBody>
          <a:bodyPr wrap="square" rtlCol="0">
            <a:spAutoFit/>
          </a:bodyPr>
          <a:lstStyle/>
          <a:p>
            <a:pPr algn="ctr">
              <a:lnSpc>
                <a:spcPct val="150000"/>
              </a:lnSpc>
            </a:pPr>
            <a:r>
              <a:rPr lang="zh-CN" altLang="en-US" sz="4800" dirty="0">
                <a:solidFill>
                  <a:schemeClr val="bg1"/>
                </a:solidFill>
                <a:latin typeface="微软雅黑" panose="020B0503020204020204" charset="-122"/>
                <a:ea typeface="微软雅黑" panose="020B0503020204020204" charset="-122"/>
              </a:rPr>
              <a:t>研究现状</a:t>
            </a:r>
            <a:endParaRPr lang="en-US" altLang="zh-CN" dirty="0">
              <a:solidFill>
                <a:schemeClr val="bg1"/>
              </a:solidFill>
              <a:latin typeface="方正兰亭细黑_GBK" panose="02000000000000000000" pitchFamily="2" charset="-122"/>
              <a:ea typeface="方正兰亭细黑_GBK" panose="02000000000000000000" pitchFamily="2" charset="-122"/>
            </a:endParaRPr>
          </a:p>
        </p:txBody>
      </p:sp>
      <p:grpSp>
        <p:nvGrpSpPr>
          <p:cNvPr id="7" name="组合 6"/>
          <p:cNvGrpSpPr/>
          <p:nvPr/>
        </p:nvGrpSpPr>
        <p:grpSpPr>
          <a:xfrm>
            <a:off x="5168724" y="1073858"/>
            <a:ext cx="1580321" cy="1580321"/>
            <a:chOff x="5434135" y="1315452"/>
            <a:chExt cx="1580321" cy="1580321"/>
          </a:xfrm>
        </p:grpSpPr>
        <p:sp>
          <p:nvSpPr>
            <p:cNvPr id="9" name="椭圆 8"/>
            <p:cNvSpPr/>
            <p:nvPr/>
          </p:nvSpPr>
          <p:spPr>
            <a:xfrm>
              <a:off x="5434135" y="1315452"/>
              <a:ext cx="1580321" cy="1580321"/>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ysClr val="windowText" lastClr="000000"/>
                </a:solidFill>
              </a:endParaRPr>
            </a:p>
          </p:txBody>
        </p:sp>
        <p:sp>
          <p:nvSpPr>
            <p:cNvPr id="13" name="Freeform 7"/>
            <p:cNvSpPr>
              <a:spLocks noEditPoints="1"/>
            </p:cNvSpPr>
            <p:nvPr/>
          </p:nvSpPr>
          <p:spPr bwMode="auto">
            <a:xfrm>
              <a:off x="5684045" y="1658520"/>
              <a:ext cx="1080500" cy="885447"/>
            </a:xfrm>
            <a:custGeom>
              <a:avLst/>
              <a:gdLst>
                <a:gd name="T0" fmla="*/ 310 w 563"/>
                <a:gd name="T1" fmla="*/ 372 h 461"/>
                <a:gd name="T2" fmla="*/ 321 w 563"/>
                <a:gd name="T3" fmla="*/ 370 h 461"/>
                <a:gd name="T4" fmla="*/ 552 w 563"/>
                <a:gd name="T5" fmla="*/ 248 h 461"/>
                <a:gd name="T6" fmla="*/ 559 w 563"/>
                <a:gd name="T7" fmla="*/ 226 h 461"/>
                <a:gd name="T8" fmla="*/ 537 w 563"/>
                <a:gd name="T9" fmla="*/ 220 h 461"/>
                <a:gd name="T10" fmla="*/ 311 w 563"/>
                <a:gd name="T11" fmla="*/ 339 h 461"/>
                <a:gd name="T12" fmla="*/ 59 w 563"/>
                <a:gd name="T13" fmla="*/ 285 h 461"/>
                <a:gd name="T14" fmla="*/ 38 w 563"/>
                <a:gd name="T15" fmla="*/ 253 h 461"/>
                <a:gd name="T16" fmla="*/ 71 w 563"/>
                <a:gd name="T17" fmla="*/ 232 h 461"/>
                <a:gd name="T18" fmla="*/ 313 w 563"/>
                <a:gd name="T19" fmla="*/ 283 h 461"/>
                <a:gd name="T20" fmla="*/ 321 w 563"/>
                <a:gd name="T21" fmla="*/ 281 h 461"/>
                <a:gd name="T22" fmla="*/ 552 w 563"/>
                <a:gd name="T23" fmla="*/ 159 h 461"/>
                <a:gd name="T24" fmla="*/ 559 w 563"/>
                <a:gd name="T25" fmla="*/ 138 h 461"/>
                <a:gd name="T26" fmla="*/ 537 w 563"/>
                <a:gd name="T27" fmla="*/ 131 h 461"/>
                <a:gd name="T28" fmla="*/ 310 w 563"/>
                <a:gd name="T29" fmla="*/ 251 h 461"/>
                <a:gd name="T30" fmla="*/ 59 w 563"/>
                <a:gd name="T31" fmla="*/ 197 h 461"/>
                <a:gd name="T32" fmla="*/ 38 w 563"/>
                <a:gd name="T33" fmla="*/ 164 h 461"/>
                <a:gd name="T34" fmla="*/ 71 w 563"/>
                <a:gd name="T35" fmla="*/ 143 h 461"/>
                <a:gd name="T36" fmla="*/ 298 w 563"/>
                <a:gd name="T37" fmla="*/ 191 h 461"/>
                <a:gd name="T38" fmla="*/ 306 w 563"/>
                <a:gd name="T39" fmla="*/ 189 h 461"/>
                <a:gd name="T40" fmla="*/ 538 w 563"/>
                <a:gd name="T41" fmla="*/ 69 h 461"/>
                <a:gd name="T42" fmla="*/ 535 w 563"/>
                <a:gd name="T43" fmla="*/ 48 h 461"/>
                <a:gd name="T44" fmla="*/ 310 w 563"/>
                <a:gd name="T45" fmla="*/ 4 h 461"/>
                <a:gd name="T46" fmla="*/ 249 w 563"/>
                <a:gd name="T47" fmla="*/ 12 h 461"/>
                <a:gd name="T48" fmla="*/ 41 w 563"/>
                <a:gd name="T49" fmla="*/ 114 h 461"/>
                <a:gd name="T50" fmla="*/ 33 w 563"/>
                <a:gd name="T51" fmla="*/ 119 h 461"/>
                <a:gd name="T52" fmla="*/ 7 w 563"/>
                <a:gd name="T53" fmla="*/ 157 h 461"/>
                <a:gd name="T54" fmla="*/ 25 w 563"/>
                <a:gd name="T55" fmla="*/ 214 h 461"/>
                <a:gd name="T56" fmla="*/ 7 w 563"/>
                <a:gd name="T57" fmla="*/ 246 h 461"/>
                <a:gd name="T58" fmla="*/ 25 w 563"/>
                <a:gd name="T59" fmla="*/ 303 h 461"/>
                <a:gd name="T60" fmla="*/ 7 w 563"/>
                <a:gd name="T61" fmla="*/ 335 h 461"/>
                <a:gd name="T62" fmla="*/ 52 w 563"/>
                <a:gd name="T63" fmla="*/ 405 h 461"/>
                <a:gd name="T64" fmla="*/ 311 w 563"/>
                <a:gd name="T65" fmla="*/ 460 h 461"/>
                <a:gd name="T66" fmla="*/ 321 w 563"/>
                <a:gd name="T67" fmla="*/ 459 h 461"/>
                <a:gd name="T68" fmla="*/ 552 w 563"/>
                <a:gd name="T69" fmla="*/ 337 h 461"/>
                <a:gd name="T70" fmla="*/ 559 w 563"/>
                <a:gd name="T71" fmla="*/ 315 h 461"/>
                <a:gd name="T72" fmla="*/ 537 w 563"/>
                <a:gd name="T73" fmla="*/ 308 h 461"/>
                <a:gd name="T74" fmla="*/ 310 w 563"/>
                <a:gd name="T75" fmla="*/ 428 h 461"/>
                <a:gd name="T76" fmla="*/ 59 w 563"/>
                <a:gd name="T77" fmla="*/ 374 h 461"/>
                <a:gd name="T78" fmla="*/ 38 w 563"/>
                <a:gd name="T79" fmla="*/ 341 h 461"/>
                <a:gd name="T80" fmla="*/ 71 w 563"/>
                <a:gd name="T81" fmla="*/ 320 h 461"/>
                <a:gd name="T82" fmla="*/ 310 w 563"/>
                <a:gd name="T83" fmla="*/ 372 h 461"/>
                <a:gd name="T84" fmla="*/ 296 w 563"/>
                <a:gd name="T85" fmla="*/ 57 h 461"/>
                <a:gd name="T86" fmla="*/ 404 w 563"/>
                <a:gd name="T87" fmla="*/ 78 h 461"/>
                <a:gd name="T88" fmla="*/ 357 w 563"/>
                <a:gd name="T89" fmla="*/ 101 h 461"/>
                <a:gd name="T90" fmla="*/ 249 w 563"/>
                <a:gd name="T91" fmla="*/ 79 h 461"/>
                <a:gd name="T92" fmla="*/ 296 w 563"/>
                <a:gd name="T93" fmla="*/ 57 h 4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563" h="461">
                  <a:moveTo>
                    <a:pt x="310" y="372"/>
                  </a:moveTo>
                  <a:cubicBezTo>
                    <a:pt x="314" y="372"/>
                    <a:pt x="318" y="371"/>
                    <a:pt x="321" y="370"/>
                  </a:cubicBezTo>
                  <a:cubicBezTo>
                    <a:pt x="552" y="248"/>
                    <a:pt x="552" y="248"/>
                    <a:pt x="552" y="248"/>
                  </a:cubicBezTo>
                  <a:cubicBezTo>
                    <a:pt x="560" y="244"/>
                    <a:pt x="563" y="234"/>
                    <a:pt x="559" y="226"/>
                  </a:cubicBezTo>
                  <a:cubicBezTo>
                    <a:pt x="555" y="218"/>
                    <a:pt x="545" y="215"/>
                    <a:pt x="537" y="220"/>
                  </a:cubicBezTo>
                  <a:cubicBezTo>
                    <a:pt x="311" y="339"/>
                    <a:pt x="311" y="339"/>
                    <a:pt x="311" y="339"/>
                  </a:cubicBezTo>
                  <a:cubicBezTo>
                    <a:pt x="59" y="285"/>
                    <a:pt x="59" y="285"/>
                    <a:pt x="59" y="285"/>
                  </a:cubicBezTo>
                  <a:cubicBezTo>
                    <a:pt x="44" y="282"/>
                    <a:pt x="35" y="268"/>
                    <a:pt x="38" y="253"/>
                  </a:cubicBezTo>
                  <a:cubicBezTo>
                    <a:pt x="41" y="238"/>
                    <a:pt x="56" y="228"/>
                    <a:pt x="71" y="232"/>
                  </a:cubicBezTo>
                  <a:cubicBezTo>
                    <a:pt x="71" y="232"/>
                    <a:pt x="313" y="283"/>
                    <a:pt x="313" y="283"/>
                  </a:cubicBezTo>
                  <a:cubicBezTo>
                    <a:pt x="316" y="283"/>
                    <a:pt x="318" y="283"/>
                    <a:pt x="321" y="281"/>
                  </a:cubicBezTo>
                  <a:cubicBezTo>
                    <a:pt x="552" y="159"/>
                    <a:pt x="552" y="159"/>
                    <a:pt x="552" y="159"/>
                  </a:cubicBezTo>
                  <a:cubicBezTo>
                    <a:pt x="560" y="155"/>
                    <a:pt x="563" y="146"/>
                    <a:pt x="559" y="138"/>
                  </a:cubicBezTo>
                  <a:cubicBezTo>
                    <a:pt x="555" y="130"/>
                    <a:pt x="545" y="127"/>
                    <a:pt x="537" y="131"/>
                  </a:cubicBezTo>
                  <a:cubicBezTo>
                    <a:pt x="310" y="251"/>
                    <a:pt x="310" y="251"/>
                    <a:pt x="310" y="251"/>
                  </a:cubicBezTo>
                  <a:cubicBezTo>
                    <a:pt x="59" y="197"/>
                    <a:pt x="59" y="197"/>
                    <a:pt x="59" y="197"/>
                  </a:cubicBezTo>
                  <a:cubicBezTo>
                    <a:pt x="44" y="194"/>
                    <a:pt x="35" y="179"/>
                    <a:pt x="38" y="164"/>
                  </a:cubicBezTo>
                  <a:cubicBezTo>
                    <a:pt x="41" y="149"/>
                    <a:pt x="56" y="140"/>
                    <a:pt x="71" y="143"/>
                  </a:cubicBezTo>
                  <a:cubicBezTo>
                    <a:pt x="71" y="143"/>
                    <a:pt x="297" y="191"/>
                    <a:pt x="298" y="191"/>
                  </a:cubicBezTo>
                  <a:cubicBezTo>
                    <a:pt x="301" y="191"/>
                    <a:pt x="303" y="191"/>
                    <a:pt x="306" y="189"/>
                  </a:cubicBezTo>
                  <a:cubicBezTo>
                    <a:pt x="306" y="189"/>
                    <a:pt x="538" y="69"/>
                    <a:pt x="538" y="69"/>
                  </a:cubicBezTo>
                  <a:cubicBezTo>
                    <a:pt x="554" y="61"/>
                    <a:pt x="553" y="51"/>
                    <a:pt x="535" y="48"/>
                  </a:cubicBezTo>
                  <a:cubicBezTo>
                    <a:pt x="310" y="4"/>
                    <a:pt x="310" y="4"/>
                    <a:pt x="310" y="4"/>
                  </a:cubicBezTo>
                  <a:cubicBezTo>
                    <a:pt x="292" y="0"/>
                    <a:pt x="265" y="4"/>
                    <a:pt x="249" y="12"/>
                  </a:cubicBezTo>
                  <a:cubicBezTo>
                    <a:pt x="41" y="114"/>
                    <a:pt x="41" y="114"/>
                    <a:pt x="41" y="114"/>
                  </a:cubicBezTo>
                  <a:cubicBezTo>
                    <a:pt x="38" y="116"/>
                    <a:pt x="35" y="118"/>
                    <a:pt x="33" y="119"/>
                  </a:cubicBezTo>
                  <a:cubicBezTo>
                    <a:pt x="20" y="128"/>
                    <a:pt x="10" y="141"/>
                    <a:pt x="7" y="157"/>
                  </a:cubicBezTo>
                  <a:cubicBezTo>
                    <a:pt x="2" y="179"/>
                    <a:pt x="10" y="200"/>
                    <a:pt x="25" y="214"/>
                  </a:cubicBezTo>
                  <a:cubicBezTo>
                    <a:pt x="16" y="222"/>
                    <a:pt x="9" y="233"/>
                    <a:pt x="7" y="246"/>
                  </a:cubicBezTo>
                  <a:cubicBezTo>
                    <a:pt x="2" y="268"/>
                    <a:pt x="10" y="289"/>
                    <a:pt x="25" y="303"/>
                  </a:cubicBezTo>
                  <a:cubicBezTo>
                    <a:pt x="16" y="311"/>
                    <a:pt x="9" y="322"/>
                    <a:pt x="7" y="335"/>
                  </a:cubicBezTo>
                  <a:cubicBezTo>
                    <a:pt x="0" y="367"/>
                    <a:pt x="20" y="399"/>
                    <a:pt x="52" y="405"/>
                  </a:cubicBezTo>
                  <a:cubicBezTo>
                    <a:pt x="52" y="405"/>
                    <a:pt x="310" y="461"/>
                    <a:pt x="311" y="460"/>
                  </a:cubicBezTo>
                  <a:cubicBezTo>
                    <a:pt x="314" y="460"/>
                    <a:pt x="318" y="460"/>
                    <a:pt x="321" y="459"/>
                  </a:cubicBezTo>
                  <a:cubicBezTo>
                    <a:pt x="552" y="337"/>
                    <a:pt x="552" y="337"/>
                    <a:pt x="552" y="337"/>
                  </a:cubicBezTo>
                  <a:cubicBezTo>
                    <a:pt x="560" y="332"/>
                    <a:pt x="563" y="323"/>
                    <a:pt x="559" y="315"/>
                  </a:cubicBezTo>
                  <a:cubicBezTo>
                    <a:pt x="555" y="307"/>
                    <a:pt x="545" y="304"/>
                    <a:pt x="537" y="308"/>
                  </a:cubicBezTo>
                  <a:cubicBezTo>
                    <a:pt x="310" y="428"/>
                    <a:pt x="310" y="428"/>
                    <a:pt x="310" y="428"/>
                  </a:cubicBezTo>
                  <a:cubicBezTo>
                    <a:pt x="59" y="374"/>
                    <a:pt x="59" y="374"/>
                    <a:pt x="59" y="374"/>
                  </a:cubicBezTo>
                  <a:cubicBezTo>
                    <a:pt x="44" y="371"/>
                    <a:pt x="35" y="356"/>
                    <a:pt x="38" y="341"/>
                  </a:cubicBezTo>
                  <a:cubicBezTo>
                    <a:pt x="41" y="327"/>
                    <a:pt x="56" y="317"/>
                    <a:pt x="71" y="320"/>
                  </a:cubicBezTo>
                  <a:cubicBezTo>
                    <a:pt x="71" y="320"/>
                    <a:pt x="309" y="372"/>
                    <a:pt x="310" y="372"/>
                  </a:cubicBezTo>
                  <a:close/>
                  <a:moveTo>
                    <a:pt x="296" y="57"/>
                  </a:moveTo>
                  <a:cubicBezTo>
                    <a:pt x="404" y="78"/>
                    <a:pt x="404" y="78"/>
                    <a:pt x="404" y="78"/>
                  </a:cubicBezTo>
                  <a:cubicBezTo>
                    <a:pt x="357" y="101"/>
                    <a:pt x="357" y="101"/>
                    <a:pt x="357" y="101"/>
                  </a:cubicBezTo>
                  <a:cubicBezTo>
                    <a:pt x="249" y="79"/>
                    <a:pt x="249" y="79"/>
                    <a:pt x="249" y="79"/>
                  </a:cubicBezTo>
                  <a:lnTo>
                    <a:pt x="296" y="57"/>
                  </a:lnTo>
                  <a:close/>
                </a:path>
              </a:pathLst>
            </a:custGeom>
            <a:solidFill>
              <a:schemeClr val="bg1"/>
            </a:solidFill>
            <a:ln>
              <a:noFill/>
            </a:ln>
          </p:spPr>
          <p:txBody>
            <a:bodyPr vert="horz" wrap="square" lIns="91440" tIns="45720" rIns="91440" bIns="45720" numCol="1" anchor="t" anchorCtr="0" compatLnSpc="1"/>
            <a:lstStyle/>
            <a:p>
              <a:endParaRPr lang="zh-CN" altLang="en-US" sz="2400"/>
            </a:p>
          </p:txBody>
        </p:sp>
      </p:grpSp>
    </p:spTree>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6" presetClass="entr" presetSubtype="37" fill="hold" nodeType="after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barn(outVertical)">
                                      <p:cBhvr>
                                        <p:cTn id="12" dur="500"/>
                                        <p:tgtEl>
                                          <p:spTgt spid="11"/>
                                        </p:tgtEl>
                                      </p:cBhvr>
                                    </p:animEffect>
                                  </p:childTnLst>
                                </p:cTn>
                              </p:par>
                            </p:childTnLst>
                          </p:cTn>
                        </p:par>
                        <p:par>
                          <p:cTn id="13" fill="hold">
                            <p:stCondLst>
                              <p:cond delay="1000"/>
                            </p:stCondLst>
                            <p:childTnLst>
                              <p:par>
                                <p:cTn id="14" presetID="12" presetClass="entr" presetSubtype="1" fill="hold" grpId="0" nodeType="afterEffect">
                                  <p:stCondLst>
                                    <p:cond delay="0"/>
                                  </p:stCondLst>
                                  <p:childTnLst>
                                    <p:set>
                                      <p:cBhvr>
                                        <p:cTn id="15" dur="1" fill="hold">
                                          <p:stCondLst>
                                            <p:cond delay="0"/>
                                          </p:stCondLst>
                                        </p:cTn>
                                        <p:tgtEl>
                                          <p:spTgt spid="12"/>
                                        </p:tgtEl>
                                        <p:attrNameLst>
                                          <p:attrName>style.visibility</p:attrName>
                                        </p:attrNameLst>
                                      </p:cBhvr>
                                      <p:to>
                                        <p:strVal val="visible"/>
                                      </p:to>
                                    </p:set>
                                    <p:anim calcmode="lin" valueType="num">
                                      <p:cBhvr additive="base">
                                        <p:cTn id="16" dur="500"/>
                                        <p:tgtEl>
                                          <p:spTgt spid="12"/>
                                        </p:tgtEl>
                                        <p:attrNameLst>
                                          <p:attrName>ppt_y</p:attrName>
                                        </p:attrNameLst>
                                      </p:cBhvr>
                                      <p:tavLst>
                                        <p:tav tm="0">
                                          <p:val>
                                            <p:strVal val="#ppt_y-#ppt_h*1.125000"/>
                                          </p:val>
                                        </p:tav>
                                        <p:tav tm="100000">
                                          <p:val>
                                            <p:strVal val="#ppt_y"/>
                                          </p:val>
                                        </p:tav>
                                      </p:tavLst>
                                    </p:anim>
                                    <p:animEffect transition="in" filter="wipe(down)">
                                      <p:cBhvr>
                                        <p:cTn id="17" dur="500"/>
                                        <p:tgtEl>
                                          <p:spTgt spid="12"/>
                                        </p:tgtEl>
                                      </p:cBhvr>
                                    </p:animEffect>
                                  </p:childTnLst>
                                </p:cTn>
                              </p:par>
                            </p:childTnLst>
                          </p:cTn>
                        </p:par>
                        <p:par>
                          <p:cTn id="18" fill="hold">
                            <p:stCondLst>
                              <p:cond delay="1500"/>
                            </p:stCondLst>
                            <p:childTnLst>
                              <p:par>
                                <p:cTn id="19" presetID="12" presetClass="entr" presetSubtype="1" fill="hold" grpId="0" nodeType="after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500"/>
                                        <p:tgtEl>
                                          <p:spTgt spid="8"/>
                                        </p:tgtEl>
                                        <p:attrNameLst>
                                          <p:attrName>ppt_y</p:attrName>
                                        </p:attrNameLst>
                                      </p:cBhvr>
                                      <p:tavLst>
                                        <p:tav tm="0">
                                          <p:val>
                                            <p:strVal val="#ppt_y-#ppt_h*1.125000"/>
                                          </p:val>
                                        </p:tav>
                                        <p:tav tm="100000">
                                          <p:val>
                                            <p:strVal val="#ppt_y"/>
                                          </p:val>
                                        </p:tav>
                                      </p:tavLst>
                                    </p:anim>
                                    <p:animEffect transition="in" filter="wipe(down)">
                                      <p:cBhvr>
                                        <p:cTn id="2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681C14-3C1A-3511-F6A2-5D3E1F3EB611}"/>
            </a:ext>
          </a:extLst>
        </p:cNvPr>
        <p:cNvGrpSpPr/>
        <p:nvPr/>
      </p:nvGrpSpPr>
      <p:grpSpPr>
        <a:xfrm>
          <a:off x="0" y="0"/>
          <a:ext cx="0" cy="0"/>
          <a:chOff x="0" y="0"/>
          <a:chExt cx="0" cy="0"/>
        </a:xfrm>
      </p:grpSpPr>
      <p:sp>
        <p:nvSpPr>
          <p:cNvPr id="2" name="文本框 1">
            <a:extLst>
              <a:ext uri="{FF2B5EF4-FFF2-40B4-BE49-F238E27FC236}">
                <a16:creationId xmlns:a16="http://schemas.microsoft.com/office/drawing/2014/main" id="{5497B274-CF6E-700C-226E-2C3A854E8CB8}"/>
              </a:ext>
            </a:extLst>
          </p:cNvPr>
          <p:cNvSpPr txBox="1"/>
          <p:nvPr/>
        </p:nvSpPr>
        <p:spPr>
          <a:xfrm>
            <a:off x="734277" y="1114283"/>
            <a:ext cx="4785466" cy="815608"/>
          </a:xfrm>
          <a:prstGeom prst="rect">
            <a:avLst/>
          </a:prstGeom>
          <a:noFill/>
        </p:spPr>
        <p:txBody>
          <a:bodyPr wrap="square" rtlCol="0">
            <a:spAutoFit/>
          </a:bodyPr>
          <a:lstStyle/>
          <a:p>
            <a:pPr defTabSz="1219200">
              <a:defRPr/>
            </a:pPr>
            <a:r>
              <a:rPr lang="en-US" altLang="zh-CN" sz="2350" b="1" dirty="0">
                <a:solidFill>
                  <a:srgbClr val="34619D"/>
                </a:solidFill>
                <a:latin typeface="微软雅黑" panose="020B0503020204020204" charset="-122"/>
                <a:ea typeface="微软雅黑" panose="020B0503020204020204" charset="-122"/>
              </a:rPr>
              <a:t>LADRC</a:t>
            </a:r>
            <a:r>
              <a:rPr lang="zh-CN" altLang="en-US" sz="2350" b="1" dirty="0">
                <a:solidFill>
                  <a:srgbClr val="34619D"/>
                </a:solidFill>
                <a:latin typeface="微软雅黑" panose="020B0503020204020204" charset="-122"/>
                <a:ea typeface="微软雅黑" panose="020B0503020204020204" charset="-122"/>
              </a:rPr>
              <a:t>参数整定</a:t>
            </a:r>
            <a:endParaRPr lang="en-US" altLang="zh-CN" sz="2350" b="1" dirty="0">
              <a:solidFill>
                <a:srgbClr val="34619D"/>
              </a:solidFill>
              <a:latin typeface="微软雅黑" panose="020B0503020204020204" charset="-122"/>
              <a:ea typeface="微软雅黑" panose="020B0503020204020204" charset="-122"/>
            </a:endParaRPr>
          </a:p>
          <a:p>
            <a:pPr marL="0" marR="0" lvl="0" indent="0" algn="l" defTabSz="1219200" rtl="0" eaLnBrk="1" fontAlgn="auto" latinLnBrk="0" hangingPunct="1">
              <a:lnSpc>
                <a:spcPct val="100000"/>
              </a:lnSpc>
              <a:spcBef>
                <a:spcPts val="0"/>
              </a:spcBef>
              <a:spcAft>
                <a:spcPts val="0"/>
              </a:spcAft>
              <a:buClrTx/>
              <a:buSzTx/>
              <a:buFontTx/>
              <a:buNone/>
              <a:defRPr/>
            </a:pPr>
            <a:endParaRPr kumimoji="0" lang="zh-CN" altLang="en-US" sz="2350" b="1" i="0" u="none" strike="noStrike" kern="1200" cap="none" spc="0" normalizeH="0" baseline="0" noProof="0" dirty="0">
              <a:ln>
                <a:noFill/>
              </a:ln>
              <a:solidFill>
                <a:srgbClr val="34619D"/>
              </a:solidFill>
              <a:effectLst/>
              <a:uLnTx/>
              <a:uFillTx/>
              <a:latin typeface="微软雅黑" panose="020B0503020204020204" charset="-122"/>
              <a:ea typeface="微软雅黑" panose="020B0503020204020204" charset="-122"/>
              <a:cs typeface="+mn-cs"/>
              <a:sym typeface="+mn-ea"/>
            </a:endParaRPr>
          </a:p>
        </p:txBody>
      </p:sp>
      <p:sp>
        <p:nvSpPr>
          <p:cNvPr id="3" name="矩形 2">
            <a:extLst>
              <a:ext uri="{FF2B5EF4-FFF2-40B4-BE49-F238E27FC236}">
                <a16:creationId xmlns:a16="http://schemas.microsoft.com/office/drawing/2014/main" id="{00A8FAF5-E336-B518-2FAA-999551BA308D}"/>
              </a:ext>
            </a:extLst>
          </p:cNvPr>
          <p:cNvSpPr/>
          <p:nvPr/>
        </p:nvSpPr>
        <p:spPr>
          <a:xfrm>
            <a:off x="377256" y="1114283"/>
            <a:ext cx="116985" cy="463584"/>
          </a:xfrm>
          <a:prstGeom prst="rect">
            <a:avLst/>
          </a:prstGeom>
          <a:solidFill>
            <a:srgbClr val="3461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200" rtl="0" eaLnBrk="1" fontAlgn="auto" latinLnBrk="0" hangingPunct="1">
              <a:lnSpc>
                <a:spcPct val="100000"/>
              </a:lnSpc>
              <a:spcBef>
                <a:spcPts val="0"/>
              </a:spcBef>
              <a:spcAft>
                <a:spcPts val="0"/>
              </a:spcAft>
              <a:buClrTx/>
              <a:buSzTx/>
              <a:buFontTx/>
              <a:buNone/>
              <a:defRPr/>
            </a:pPr>
            <a:endParaRPr kumimoji="0" lang="zh-CN" altLang="en-US" sz="1300" b="1"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5" name="矩形 4">
            <a:extLst>
              <a:ext uri="{FF2B5EF4-FFF2-40B4-BE49-F238E27FC236}">
                <a16:creationId xmlns:a16="http://schemas.microsoft.com/office/drawing/2014/main" id="{F0FF741A-4FD6-116B-59AA-E9098F7955D0}"/>
              </a:ext>
            </a:extLst>
          </p:cNvPr>
          <p:cNvSpPr/>
          <p:nvPr/>
        </p:nvSpPr>
        <p:spPr>
          <a:xfrm>
            <a:off x="0" y="0"/>
            <a:ext cx="12192000" cy="819632"/>
          </a:xfrm>
          <a:prstGeom prst="rect">
            <a:avLst/>
          </a:prstGeom>
          <a:solidFill>
            <a:schemeClr val="bg1"/>
          </a:solidFill>
          <a:ln>
            <a:noFill/>
          </a:ln>
          <a:effectLst>
            <a:outerShdw blurRad="228600" dist="50800" dir="5400000" algn="t" rotWithShape="0">
              <a:schemeClr val="tx1">
                <a:alpha val="4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88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6" name="TextBox 6">
            <a:extLst>
              <a:ext uri="{FF2B5EF4-FFF2-40B4-BE49-F238E27FC236}">
                <a16:creationId xmlns:a16="http://schemas.microsoft.com/office/drawing/2014/main" id="{E8671D0B-0D3B-1AB9-06BB-43F2E9CA8E5D}"/>
              </a:ext>
            </a:extLst>
          </p:cNvPr>
          <p:cNvSpPr txBox="1"/>
          <p:nvPr/>
        </p:nvSpPr>
        <p:spPr>
          <a:xfrm>
            <a:off x="3385109" y="238312"/>
            <a:ext cx="1344000" cy="343159"/>
          </a:xfrm>
          <a:prstGeom prst="rect">
            <a:avLst/>
          </a:prstGeom>
          <a:noFill/>
        </p:spPr>
        <p:txBody>
          <a:bodyPr wrap="square" lIns="0" tIns="48000" rIns="0" bIns="48000"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600" b="1" dirty="0">
                <a:solidFill>
                  <a:prstClr val="white"/>
                </a:solidFill>
                <a:latin typeface="微软雅黑" panose="020B0503020204020204" charset="-122"/>
                <a:ea typeface="微软雅黑" panose="020B0503020204020204" charset="-122"/>
              </a:rPr>
              <a:t>研究课题</a:t>
            </a:r>
            <a:endParaRPr kumimoji="0" lang="zh-CN" altLang="en-US" sz="16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sp>
        <p:nvSpPr>
          <p:cNvPr id="7" name="TextBox 9">
            <a:extLst>
              <a:ext uri="{FF2B5EF4-FFF2-40B4-BE49-F238E27FC236}">
                <a16:creationId xmlns:a16="http://schemas.microsoft.com/office/drawing/2014/main" id="{0785C1B7-43DB-D7FD-C467-E181B08260ED}"/>
              </a:ext>
            </a:extLst>
          </p:cNvPr>
          <p:cNvSpPr txBox="1"/>
          <p:nvPr/>
        </p:nvSpPr>
        <p:spPr>
          <a:xfrm>
            <a:off x="6918321" y="258829"/>
            <a:ext cx="1344000" cy="343159"/>
          </a:xfrm>
          <a:prstGeom prst="rect">
            <a:avLst/>
          </a:prstGeom>
          <a:noFill/>
        </p:spPr>
        <p:txBody>
          <a:bodyPr wrap="square" lIns="0" tIns="48000" rIns="0" bIns="48000"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600" b="1" i="0" u="none" strike="noStrike" kern="1200" cap="none" spc="0" normalizeH="0" baseline="0" noProof="0" dirty="0">
                <a:ln>
                  <a:noFill/>
                </a:ln>
                <a:solidFill>
                  <a:prstClr val="white">
                    <a:lumMod val="50000"/>
                  </a:prstClr>
                </a:solidFill>
                <a:effectLst/>
                <a:uLnTx/>
                <a:uFillTx/>
                <a:latin typeface="微软雅黑" panose="020B0503020204020204" charset="-122"/>
                <a:ea typeface="微软雅黑" panose="020B0503020204020204" charset="-122"/>
                <a:cs typeface="+mn-cs"/>
              </a:rPr>
              <a:t>课题研究内容</a:t>
            </a:r>
          </a:p>
        </p:txBody>
      </p:sp>
      <p:sp>
        <p:nvSpPr>
          <p:cNvPr id="8" name="TextBox 10">
            <a:extLst>
              <a:ext uri="{FF2B5EF4-FFF2-40B4-BE49-F238E27FC236}">
                <a16:creationId xmlns:a16="http://schemas.microsoft.com/office/drawing/2014/main" id="{8F5CE6E5-A0C5-AF1F-C798-7A5C618CDE6E}"/>
              </a:ext>
            </a:extLst>
          </p:cNvPr>
          <p:cNvSpPr txBox="1"/>
          <p:nvPr/>
        </p:nvSpPr>
        <p:spPr>
          <a:xfrm>
            <a:off x="8595794" y="263264"/>
            <a:ext cx="1344000" cy="343159"/>
          </a:xfrm>
          <a:prstGeom prst="rect">
            <a:avLst/>
          </a:prstGeom>
          <a:noFill/>
        </p:spPr>
        <p:txBody>
          <a:bodyPr wrap="square" lIns="0" tIns="48000" rIns="0" bIns="48000"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600" b="1" i="0" u="none" strike="noStrike" kern="1200" cap="none" spc="0" normalizeH="0" baseline="0" noProof="0" dirty="0">
                <a:ln>
                  <a:noFill/>
                </a:ln>
                <a:solidFill>
                  <a:prstClr val="white">
                    <a:lumMod val="50000"/>
                  </a:prstClr>
                </a:solidFill>
                <a:effectLst/>
                <a:uLnTx/>
                <a:uFillTx/>
                <a:latin typeface="微软雅黑" panose="020B0503020204020204" charset="-122"/>
                <a:ea typeface="微软雅黑" panose="020B0503020204020204" charset="-122"/>
                <a:cs typeface="+mn-cs"/>
              </a:rPr>
              <a:t>已完成工作</a:t>
            </a:r>
          </a:p>
        </p:txBody>
      </p:sp>
      <p:pic>
        <p:nvPicPr>
          <p:cNvPr id="9" name="图片 8">
            <a:extLst>
              <a:ext uri="{FF2B5EF4-FFF2-40B4-BE49-F238E27FC236}">
                <a16:creationId xmlns:a16="http://schemas.microsoft.com/office/drawing/2014/main" id="{362D1C20-B69E-3D8C-11B8-A69CA338D4A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3137" y="39807"/>
            <a:ext cx="2516121" cy="738472"/>
          </a:xfrm>
          <a:prstGeom prst="rect">
            <a:avLst/>
          </a:prstGeom>
        </p:spPr>
      </p:pic>
      <p:sp>
        <p:nvSpPr>
          <p:cNvPr id="10" name="矩形 9">
            <a:extLst>
              <a:ext uri="{FF2B5EF4-FFF2-40B4-BE49-F238E27FC236}">
                <a16:creationId xmlns:a16="http://schemas.microsoft.com/office/drawing/2014/main" id="{D124F7F3-9AE0-346C-C3B9-D60746123721}"/>
              </a:ext>
            </a:extLst>
          </p:cNvPr>
          <p:cNvSpPr/>
          <p:nvPr/>
        </p:nvSpPr>
        <p:spPr>
          <a:xfrm>
            <a:off x="5029501" y="0"/>
            <a:ext cx="1635315" cy="819632"/>
          </a:xfrm>
          <a:prstGeom prst="rect">
            <a:avLst/>
          </a:prstGeom>
          <a:solidFill>
            <a:srgbClr val="0242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400" b="1"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11" name="TextBox 6">
            <a:extLst>
              <a:ext uri="{FF2B5EF4-FFF2-40B4-BE49-F238E27FC236}">
                <a16:creationId xmlns:a16="http://schemas.microsoft.com/office/drawing/2014/main" id="{6E24B915-805A-712A-8AA5-4C4C0E87691A}"/>
              </a:ext>
            </a:extLst>
          </p:cNvPr>
          <p:cNvSpPr txBox="1"/>
          <p:nvPr/>
        </p:nvSpPr>
        <p:spPr>
          <a:xfrm>
            <a:off x="3391292" y="243916"/>
            <a:ext cx="1344000" cy="343159"/>
          </a:xfrm>
          <a:prstGeom prst="rect">
            <a:avLst/>
          </a:prstGeom>
          <a:noFill/>
        </p:spPr>
        <p:txBody>
          <a:bodyPr wrap="square" lIns="0" tIns="48000" rIns="0" bIns="48000"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600" b="1" dirty="0">
                <a:solidFill>
                  <a:schemeClr val="bg1">
                    <a:lumMod val="50000"/>
                  </a:schemeClr>
                </a:solidFill>
                <a:latin typeface="微软雅黑" panose="020B0503020204020204" charset="-122"/>
                <a:ea typeface="微软雅黑" panose="020B0503020204020204" charset="-122"/>
              </a:rPr>
              <a:t>研究背景</a:t>
            </a:r>
            <a:endParaRPr kumimoji="0" lang="zh-CN" altLang="en-US" sz="1600" b="1" i="0" u="none" strike="noStrike" kern="1200" cap="none" spc="0" normalizeH="0" baseline="0" noProof="0" dirty="0">
              <a:ln>
                <a:noFill/>
              </a:ln>
              <a:solidFill>
                <a:schemeClr val="bg1">
                  <a:lumMod val="50000"/>
                </a:schemeClr>
              </a:solidFill>
              <a:effectLst/>
              <a:uLnTx/>
              <a:uFillTx/>
              <a:latin typeface="微软雅黑" panose="020B0503020204020204" charset="-122"/>
              <a:ea typeface="微软雅黑" panose="020B0503020204020204" charset="-122"/>
              <a:cs typeface="+mn-cs"/>
            </a:endParaRPr>
          </a:p>
        </p:txBody>
      </p:sp>
      <p:cxnSp>
        <p:nvCxnSpPr>
          <p:cNvPr id="12" name="直接连接符 11">
            <a:extLst>
              <a:ext uri="{FF2B5EF4-FFF2-40B4-BE49-F238E27FC236}">
                <a16:creationId xmlns:a16="http://schemas.microsoft.com/office/drawing/2014/main" id="{2459963F-825C-4D46-573A-FD9397B0F218}"/>
              </a:ext>
            </a:extLst>
          </p:cNvPr>
          <p:cNvCxnSpPr/>
          <p:nvPr/>
        </p:nvCxnSpPr>
        <p:spPr>
          <a:xfrm>
            <a:off x="6802733" y="313246"/>
            <a:ext cx="0" cy="24581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a:extLst>
              <a:ext uri="{FF2B5EF4-FFF2-40B4-BE49-F238E27FC236}">
                <a16:creationId xmlns:a16="http://schemas.microsoft.com/office/drawing/2014/main" id="{4EB27797-5140-2D6F-A604-9C7801DD002B}"/>
              </a:ext>
            </a:extLst>
          </p:cNvPr>
          <p:cNvCxnSpPr/>
          <p:nvPr/>
        </p:nvCxnSpPr>
        <p:spPr>
          <a:xfrm>
            <a:off x="8480206" y="313246"/>
            <a:ext cx="0" cy="24581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a:extLst>
              <a:ext uri="{FF2B5EF4-FFF2-40B4-BE49-F238E27FC236}">
                <a16:creationId xmlns:a16="http://schemas.microsoft.com/office/drawing/2014/main" id="{B780C925-D358-8425-CCE1-7B3A0B817924}"/>
              </a:ext>
            </a:extLst>
          </p:cNvPr>
          <p:cNvCxnSpPr/>
          <p:nvPr/>
        </p:nvCxnSpPr>
        <p:spPr>
          <a:xfrm>
            <a:off x="10077711" y="313246"/>
            <a:ext cx="0" cy="24581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5" name="TextBox 11">
            <a:extLst>
              <a:ext uri="{FF2B5EF4-FFF2-40B4-BE49-F238E27FC236}">
                <a16:creationId xmlns:a16="http://schemas.microsoft.com/office/drawing/2014/main" id="{ADCE8C3E-DB2B-0FBD-882F-A99A132DE070}"/>
              </a:ext>
            </a:extLst>
          </p:cNvPr>
          <p:cNvSpPr txBox="1"/>
          <p:nvPr/>
        </p:nvSpPr>
        <p:spPr>
          <a:xfrm>
            <a:off x="10344701" y="258829"/>
            <a:ext cx="1635315" cy="343159"/>
          </a:xfrm>
          <a:prstGeom prst="rect">
            <a:avLst/>
          </a:prstGeom>
          <a:noFill/>
        </p:spPr>
        <p:txBody>
          <a:bodyPr wrap="square" lIns="0" tIns="48000" rIns="0" bIns="48000"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600" b="1" dirty="0">
                <a:solidFill>
                  <a:prstClr val="white">
                    <a:lumMod val="50000"/>
                  </a:prstClr>
                </a:solidFill>
                <a:latin typeface="微软雅黑" panose="020B0503020204020204" charset="-122"/>
                <a:ea typeface="微软雅黑" panose="020B0503020204020204" charset="-122"/>
              </a:rPr>
              <a:t>后续计划安排</a:t>
            </a:r>
            <a:endParaRPr kumimoji="0" lang="zh-CN" altLang="en-US" sz="1600" b="1" i="0" u="none" strike="noStrike" kern="1200" cap="none" spc="0" normalizeH="0" baseline="0" noProof="0" dirty="0">
              <a:ln>
                <a:noFill/>
              </a:ln>
              <a:solidFill>
                <a:prstClr val="white">
                  <a:lumMod val="50000"/>
                </a:prstClr>
              </a:solidFill>
              <a:effectLst/>
              <a:uLnTx/>
              <a:uFillTx/>
              <a:latin typeface="微软雅黑" panose="020B0503020204020204" charset="-122"/>
              <a:ea typeface="微软雅黑" panose="020B0503020204020204" charset="-122"/>
              <a:cs typeface="+mn-cs"/>
            </a:endParaRPr>
          </a:p>
        </p:txBody>
      </p:sp>
      <p:cxnSp>
        <p:nvCxnSpPr>
          <p:cNvPr id="16" name="直接连接符 15">
            <a:extLst>
              <a:ext uri="{FF2B5EF4-FFF2-40B4-BE49-F238E27FC236}">
                <a16:creationId xmlns:a16="http://schemas.microsoft.com/office/drawing/2014/main" id="{2BD2F018-1CC2-EE07-65C2-0CE62541FB64}"/>
              </a:ext>
            </a:extLst>
          </p:cNvPr>
          <p:cNvCxnSpPr/>
          <p:nvPr/>
        </p:nvCxnSpPr>
        <p:spPr>
          <a:xfrm>
            <a:off x="4817552" y="301694"/>
            <a:ext cx="0" cy="24581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7" name="TextBox 7">
            <a:extLst>
              <a:ext uri="{FF2B5EF4-FFF2-40B4-BE49-F238E27FC236}">
                <a16:creationId xmlns:a16="http://schemas.microsoft.com/office/drawing/2014/main" id="{AE64642F-C319-F9D9-55A5-7692A0E55CD5}"/>
              </a:ext>
            </a:extLst>
          </p:cNvPr>
          <p:cNvSpPr txBox="1"/>
          <p:nvPr/>
        </p:nvSpPr>
        <p:spPr>
          <a:xfrm>
            <a:off x="5091743" y="258829"/>
            <a:ext cx="1522895" cy="343159"/>
          </a:xfrm>
          <a:prstGeom prst="rect">
            <a:avLst/>
          </a:prstGeom>
          <a:noFill/>
        </p:spPr>
        <p:txBody>
          <a:bodyPr wrap="square" lIns="0" tIns="48000" rIns="0" bIns="48000"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600" b="1" i="0" u="none" strike="noStrike" kern="1200" cap="none" spc="0" normalizeH="0" baseline="0" noProof="0" dirty="0">
                <a:ln>
                  <a:noFill/>
                </a:ln>
                <a:solidFill>
                  <a:srgbClr val="FFFFFF"/>
                </a:solidFill>
                <a:effectLst/>
                <a:uLnTx/>
                <a:uFillTx/>
                <a:latin typeface="微软雅黑" panose="020B0503020204020204" charset="-122"/>
                <a:ea typeface="微软雅黑" panose="020B0503020204020204" charset="-122"/>
                <a:cs typeface="+mn-cs"/>
              </a:rPr>
              <a:t>研究现状</a:t>
            </a:r>
          </a:p>
        </p:txBody>
      </p:sp>
      <p:sp>
        <p:nvSpPr>
          <p:cNvPr id="19" name="Rectangle 2">
            <a:extLst>
              <a:ext uri="{FF2B5EF4-FFF2-40B4-BE49-F238E27FC236}">
                <a16:creationId xmlns:a16="http://schemas.microsoft.com/office/drawing/2014/main" id="{496C81DD-38C5-8978-5308-F30A2A326B18}"/>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22" name="Rectangle 4">
            <a:extLst>
              <a:ext uri="{FF2B5EF4-FFF2-40B4-BE49-F238E27FC236}">
                <a16:creationId xmlns:a16="http://schemas.microsoft.com/office/drawing/2014/main" id="{CDBF1803-03A5-480E-2684-195FCDDAEF9B}"/>
              </a:ext>
            </a:extLst>
          </p:cNvPr>
          <p:cNvSpPr>
            <a:spLocks noChangeArrowheads="1"/>
          </p:cNvSpPr>
          <p:nvPr/>
        </p:nvSpPr>
        <p:spPr bwMode="auto">
          <a:xfrm>
            <a:off x="3522846" y="219456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25" name="Rectangle 6">
            <a:extLst>
              <a:ext uri="{FF2B5EF4-FFF2-40B4-BE49-F238E27FC236}">
                <a16:creationId xmlns:a16="http://schemas.microsoft.com/office/drawing/2014/main" id="{4DF04701-CFC4-391D-C442-58751B5FC574}"/>
              </a:ext>
            </a:extLst>
          </p:cNvPr>
          <p:cNvSpPr>
            <a:spLocks noChangeArrowheads="1"/>
          </p:cNvSpPr>
          <p:nvPr/>
        </p:nvSpPr>
        <p:spPr bwMode="auto">
          <a:xfrm>
            <a:off x="6183131" y="222631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28" name="Rectangle 8">
            <a:extLst>
              <a:ext uri="{FF2B5EF4-FFF2-40B4-BE49-F238E27FC236}">
                <a16:creationId xmlns:a16="http://schemas.microsoft.com/office/drawing/2014/main" id="{E9CF76AF-6B5C-9561-5FCB-0E44F13D7FFE}"/>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4" name="文本框 3">
            <a:extLst>
              <a:ext uri="{FF2B5EF4-FFF2-40B4-BE49-F238E27FC236}">
                <a16:creationId xmlns:a16="http://schemas.microsoft.com/office/drawing/2014/main" id="{91A8B67A-DBE3-6BE5-129D-EDE967E528BF}"/>
              </a:ext>
            </a:extLst>
          </p:cNvPr>
          <p:cNvSpPr txBox="1"/>
          <p:nvPr/>
        </p:nvSpPr>
        <p:spPr>
          <a:xfrm>
            <a:off x="654828" y="1657720"/>
            <a:ext cx="10624738" cy="1477328"/>
          </a:xfrm>
          <a:prstGeom prst="rect">
            <a:avLst/>
          </a:prstGeom>
          <a:noFill/>
        </p:spPr>
        <p:txBody>
          <a:bodyPr wrap="square" rtlCol="0">
            <a:spAutoFit/>
          </a:bodyPr>
          <a:lstStyle/>
          <a:p>
            <a:r>
              <a:rPr lang="zh-CN" altLang="en-US" dirty="0">
                <a:effectLst/>
              </a:rPr>
              <a:t>线性主动扰动抑制控制（</a:t>
            </a:r>
            <a:r>
              <a:rPr lang="en-US" altLang="zh-CN" dirty="0">
                <a:effectLst/>
              </a:rPr>
              <a:t>Linear Active Disturbance Rejection Control, LADRC</a:t>
            </a:r>
            <a:r>
              <a:rPr lang="zh-CN" altLang="en-US" dirty="0">
                <a:effectLst/>
              </a:rPr>
              <a:t>）是一种先进的控制策略，由韩京清教授提出并发展而成。它将系统内部参数变化、外部扰动（如负载波动或输入电压变化）以及未建模动态统称为“总扰动”，通过观测器实时估计并补偿这些扰动，从而实现高鲁棒性和快速响应的控制。该方法特别适用于非线性、强耦合和不确定性强的系统。</a:t>
            </a:r>
          </a:p>
          <a:p>
            <a:endParaRPr lang="zh-CN" altLang="en-US" dirty="0"/>
          </a:p>
        </p:txBody>
      </p:sp>
      <p:pic>
        <p:nvPicPr>
          <p:cNvPr id="21" name="图片 20">
            <a:extLst>
              <a:ext uri="{FF2B5EF4-FFF2-40B4-BE49-F238E27FC236}">
                <a16:creationId xmlns:a16="http://schemas.microsoft.com/office/drawing/2014/main" id="{5E2B60CA-4A03-17C7-6DDC-A8070F50FADA}"/>
              </a:ext>
            </a:extLst>
          </p:cNvPr>
          <p:cNvPicPr preferRelativeResize="0">
            <a:picLocks/>
          </p:cNvPicPr>
          <p:nvPr/>
        </p:nvPicPr>
        <p:blipFill>
          <a:blip r:embed="rId3"/>
          <a:stretch>
            <a:fillRect/>
          </a:stretch>
        </p:blipFill>
        <p:spPr>
          <a:xfrm>
            <a:off x="7256207" y="2822435"/>
            <a:ext cx="4638926" cy="2902679"/>
          </a:xfrm>
          <a:prstGeom prst="rect">
            <a:avLst/>
          </a:prstGeom>
        </p:spPr>
      </p:pic>
      <p:sp>
        <p:nvSpPr>
          <p:cNvPr id="24" name="文本框 23">
            <a:extLst>
              <a:ext uri="{FF2B5EF4-FFF2-40B4-BE49-F238E27FC236}">
                <a16:creationId xmlns:a16="http://schemas.microsoft.com/office/drawing/2014/main" id="{DEB5D8E3-3F15-16BF-5112-EE3F1D7C150E}"/>
              </a:ext>
            </a:extLst>
          </p:cNvPr>
          <p:cNvSpPr txBox="1"/>
          <p:nvPr/>
        </p:nvSpPr>
        <p:spPr>
          <a:xfrm>
            <a:off x="654828" y="3569489"/>
            <a:ext cx="6327058" cy="2031325"/>
          </a:xfrm>
          <a:prstGeom prst="rect">
            <a:avLst/>
          </a:prstGeom>
          <a:noFill/>
        </p:spPr>
        <p:txBody>
          <a:bodyPr wrap="square">
            <a:spAutoFit/>
          </a:bodyPr>
          <a:lstStyle/>
          <a:p>
            <a:r>
              <a:rPr lang="zh-CN" altLang="en-US" dirty="0"/>
              <a:t>双闭环结构：</a:t>
            </a:r>
          </a:p>
          <a:p>
            <a:pPr>
              <a:buFont typeface="Arial" panose="020B0604020202020204" pitchFamily="34" charset="0"/>
              <a:buChar char="•"/>
            </a:pPr>
            <a:r>
              <a:rPr lang="zh-CN" altLang="en-US" dirty="0"/>
              <a:t>内环（电流环）：目标是让电感电流快速跟随参考值。由于电流动态快，常用 </a:t>
            </a:r>
            <a:r>
              <a:rPr lang="en-US" altLang="zh-CN" dirty="0"/>
              <a:t>PI </a:t>
            </a:r>
            <a:r>
              <a:rPr lang="zh-CN" altLang="en-US" dirty="0"/>
              <a:t>控制 就足够，保证电流调节速度和稳定性。</a:t>
            </a:r>
          </a:p>
          <a:p>
            <a:pPr>
              <a:buFont typeface="Arial" panose="020B0604020202020204" pitchFamily="34" charset="0"/>
              <a:buChar char="•"/>
            </a:pPr>
            <a:r>
              <a:rPr lang="zh-CN" altLang="en-US" dirty="0"/>
              <a:t>外环（电压环）：目标是稳住母线电压。电压容易受光伏</a:t>
            </a:r>
            <a:r>
              <a:rPr lang="en-US" altLang="zh-CN" dirty="0"/>
              <a:t>/</a:t>
            </a:r>
            <a:r>
              <a:rPr lang="zh-CN" altLang="en-US" dirty="0"/>
              <a:t>海流功率波动、负载扰动影响，因此采用 </a:t>
            </a:r>
            <a:r>
              <a:rPr lang="en-US" altLang="zh-CN" dirty="0"/>
              <a:t>LADRC</a:t>
            </a:r>
            <a:r>
              <a:rPr lang="zh-CN" altLang="en-US" dirty="0"/>
              <a:t> 提高抗扰性和动态响应。</a:t>
            </a:r>
          </a:p>
        </p:txBody>
      </p:sp>
    </p:spTree>
    <p:extLst>
      <p:ext uri="{BB962C8B-B14F-4D97-AF65-F5344CB8AC3E}">
        <p14:creationId xmlns:p14="http://schemas.microsoft.com/office/powerpoint/2010/main" val="9810564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734277" y="1114283"/>
            <a:ext cx="4785466" cy="815608"/>
          </a:xfrm>
          <a:prstGeom prst="rect">
            <a:avLst/>
          </a:prstGeom>
          <a:noFill/>
        </p:spPr>
        <p:txBody>
          <a:bodyPr wrap="square" rtlCol="0">
            <a:spAutoFit/>
          </a:bodyPr>
          <a:lstStyle/>
          <a:p>
            <a:pPr defTabSz="1219200">
              <a:defRPr/>
            </a:pPr>
            <a:r>
              <a:rPr lang="en-US" altLang="zh-CN" sz="2350" b="1" dirty="0">
                <a:solidFill>
                  <a:srgbClr val="34619D"/>
                </a:solidFill>
                <a:latin typeface="微软雅黑" panose="020B0503020204020204" charset="-122"/>
                <a:ea typeface="微软雅黑" panose="020B0503020204020204" charset="-122"/>
              </a:rPr>
              <a:t>LADRC</a:t>
            </a:r>
            <a:r>
              <a:rPr lang="zh-CN" altLang="en-US" sz="2350" b="1" dirty="0">
                <a:solidFill>
                  <a:srgbClr val="34619D"/>
                </a:solidFill>
                <a:latin typeface="微软雅黑" panose="020B0503020204020204" charset="-122"/>
                <a:ea typeface="微软雅黑" panose="020B0503020204020204" charset="-122"/>
              </a:rPr>
              <a:t>参数整定</a:t>
            </a:r>
            <a:endParaRPr lang="en-US" altLang="zh-CN" sz="2350" b="1" dirty="0">
              <a:solidFill>
                <a:srgbClr val="34619D"/>
              </a:solidFill>
              <a:latin typeface="微软雅黑" panose="020B0503020204020204" charset="-122"/>
              <a:ea typeface="微软雅黑" panose="020B0503020204020204" charset="-122"/>
            </a:endParaRPr>
          </a:p>
          <a:p>
            <a:pPr marL="0" marR="0" lvl="0" indent="0" algn="l" defTabSz="1219200" rtl="0" eaLnBrk="1" fontAlgn="auto" latinLnBrk="0" hangingPunct="1">
              <a:lnSpc>
                <a:spcPct val="100000"/>
              </a:lnSpc>
              <a:spcBef>
                <a:spcPts val="0"/>
              </a:spcBef>
              <a:spcAft>
                <a:spcPts val="0"/>
              </a:spcAft>
              <a:buClrTx/>
              <a:buSzTx/>
              <a:buFontTx/>
              <a:buNone/>
              <a:defRPr/>
            </a:pPr>
            <a:endParaRPr kumimoji="0" lang="zh-CN" altLang="en-US" sz="2350" b="1" i="0" u="none" strike="noStrike" kern="1200" cap="none" spc="0" normalizeH="0" baseline="0" noProof="0" dirty="0">
              <a:ln>
                <a:noFill/>
              </a:ln>
              <a:solidFill>
                <a:srgbClr val="34619D"/>
              </a:solidFill>
              <a:effectLst/>
              <a:uLnTx/>
              <a:uFillTx/>
              <a:latin typeface="微软雅黑" panose="020B0503020204020204" charset="-122"/>
              <a:ea typeface="微软雅黑" panose="020B0503020204020204" charset="-122"/>
              <a:cs typeface="+mn-cs"/>
              <a:sym typeface="+mn-ea"/>
            </a:endParaRPr>
          </a:p>
        </p:txBody>
      </p:sp>
      <p:sp>
        <p:nvSpPr>
          <p:cNvPr id="3" name="矩形 2"/>
          <p:cNvSpPr/>
          <p:nvPr/>
        </p:nvSpPr>
        <p:spPr>
          <a:xfrm>
            <a:off x="377256" y="1114283"/>
            <a:ext cx="116985" cy="463584"/>
          </a:xfrm>
          <a:prstGeom prst="rect">
            <a:avLst/>
          </a:prstGeom>
          <a:solidFill>
            <a:srgbClr val="3461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200" rtl="0" eaLnBrk="1" fontAlgn="auto" latinLnBrk="0" hangingPunct="1">
              <a:lnSpc>
                <a:spcPct val="100000"/>
              </a:lnSpc>
              <a:spcBef>
                <a:spcPts val="0"/>
              </a:spcBef>
              <a:spcAft>
                <a:spcPts val="0"/>
              </a:spcAft>
              <a:buClrTx/>
              <a:buSzTx/>
              <a:buFontTx/>
              <a:buNone/>
              <a:defRPr/>
            </a:pPr>
            <a:endParaRPr kumimoji="0" lang="zh-CN" altLang="en-US" sz="1300" b="1"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5" name="矩形 4"/>
          <p:cNvSpPr/>
          <p:nvPr/>
        </p:nvSpPr>
        <p:spPr>
          <a:xfrm>
            <a:off x="0" y="0"/>
            <a:ext cx="12192000" cy="819632"/>
          </a:xfrm>
          <a:prstGeom prst="rect">
            <a:avLst/>
          </a:prstGeom>
          <a:solidFill>
            <a:schemeClr val="bg1"/>
          </a:solidFill>
          <a:ln>
            <a:noFill/>
          </a:ln>
          <a:effectLst>
            <a:outerShdw blurRad="228600" dist="50800" dir="5400000" algn="t" rotWithShape="0">
              <a:schemeClr val="tx1">
                <a:alpha val="4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88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6" name="TextBox 6"/>
          <p:cNvSpPr txBox="1"/>
          <p:nvPr/>
        </p:nvSpPr>
        <p:spPr>
          <a:xfrm>
            <a:off x="3385109" y="238312"/>
            <a:ext cx="1344000" cy="343159"/>
          </a:xfrm>
          <a:prstGeom prst="rect">
            <a:avLst/>
          </a:prstGeom>
          <a:noFill/>
        </p:spPr>
        <p:txBody>
          <a:bodyPr wrap="square" lIns="0" tIns="48000" rIns="0" bIns="48000"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600" b="1" dirty="0">
                <a:solidFill>
                  <a:prstClr val="white"/>
                </a:solidFill>
                <a:latin typeface="微软雅黑" panose="020B0503020204020204" charset="-122"/>
                <a:ea typeface="微软雅黑" panose="020B0503020204020204" charset="-122"/>
              </a:rPr>
              <a:t>研究课题</a:t>
            </a:r>
            <a:endParaRPr kumimoji="0" lang="zh-CN" altLang="en-US" sz="16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sp>
        <p:nvSpPr>
          <p:cNvPr id="7" name="TextBox 9"/>
          <p:cNvSpPr txBox="1"/>
          <p:nvPr/>
        </p:nvSpPr>
        <p:spPr>
          <a:xfrm>
            <a:off x="6918321" y="258829"/>
            <a:ext cx="1344000" cy="343159"/>
          </a:xfrm>
          <a:prstGeom prst="rect">
            <a:avLst/>
          </a:prstGeom>
          <a:noFill/>
        </p:spPr>
        <p:txBody>
          <a:bodyPr wrap="square" lIns="0" tIns="48000" rIns="0" bIns="48000"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600" b="1" i="0" u="none" strike="noStrike" kern="1200" cap="none" spc="0" normalizeH="0" baseline="0" noProof="0" dirty="0">
                <a:ln>
                  <a:noFill/>
                </a:ln>
                <a:solidFill>
                  <a:prstClr val="white">
                    <a:lumMod val="50000"/>
                  </a:prstClr>
                </a:solidFill>
                <a:effectLst/>
                <a:uLnTx/>
                <a:uFillTx/>
                <a:latin typeface="微软雅黑" panose="020B0503020204020204" charset="-122"/>
                <a:ea typeface="微软雅黑" panose="020B0503020204020204" charset="-122"/>
                <a:cs typeface="+mn-cs"/>
              </a:rPr>
              <a:t>课题研究内容</a:t>
            </a:r>
          </a:p>
        </p:txBody>
      </p:sp>
      <p:sp>
        <p:nvSpPr>
          <p:cNvPr id="8" name="TextBox 10"/>
          <p:cNvSpPr txBox="1"/>
          <p:nvPr/>
        </p:nvSpPr>
        <p:spPr>
          <a:xfrm>
            <a:off x="8595794" y="263264"/>
            <a:ext cx="1344000" cy="343159"/>
          </a:xfrm>
          <a:prstGeom prst="rect">
            <a:avLst/>
          </a:prstGeom>
          <a:noFill/>
        </p:spPr>
        <p:txBody>
          <a:bodyPr wrap="square" lIns="0" tIns="48000" rIns="0" bIns="48000"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600" b="1" i="0" u="none" strike="noStrike" kern="1200" cap="none" spc="0" normalizeH="0" baseline="0" noProof="0" dirty="0">
                <a:ln>
                  <a:noFill/>
                </a:ln>
                <a:solidFill>
                  <a:prstClr val="white">
                    <a:lumMod val="50000"/>
                  </a:prstClr>
                </a:solidFill>
                <a:effectLst/>
                <a:uLnTx/>
                <a:uFillTx/>
                <a:latin typeface="微软雅黑" panose="020B0503020204020204" charset="-122"/>
                <a:ea typeface="微软雅黑" panose="020B0503020204020204" charset="-122"/>
                <a:cs typeface="+mn-cs"/>
              </a:rPr>
              <a:t>已完成工作</a:t>
            </a:r>
          </a:p>
        </p:txBody>
      </p:sp>
      <p:pic>
        <p:nvPicPr>
          <p:cNvPr id="9" name="图片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3137" y="39807"/>
            <a:ext cx="2516121" cy="738472"/>
          </a:xfrm>
          <a:prstGeom prst="rect">
            <a:avLst/>
          </a:prstGeom>
        </p:spPr>
      </p:pic>
      <p:sp>
        <p:nvSpPr>
          <p:cNvPr id="10" name="矩形 9"/>
          <p:cNvSpPr/>
          <p:nvPr/>
        </p:nvSpPr>
        <p:spPr>
          <a:xfrm>
            <a:off x="5029501" y="0"/>
            <a:ext cx="1635315" cy="819632"/>
          </a:xfrm>
          <a:prstGeom prst="rect">
            <a:avLst/>
          </a:prstGeom>
          <a:solidFill>
            <a:srgbClr val="0242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400" b="1"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11" name="TextBox 6"/>
          <p:cNvSpPr txBox="1"/>
          <p:nvPr/>
        </p:nvSpPr>
        <p:spPr>
          <a:xfrm>
            <a:off x="3391292" y="243916"/>
            <a:ext cx="1344000" cy="343159"/>
          </a:xfrm>
          <a:prstGeom prst="rect">
            <a:avLst/>
          </a:prstGeom>
          <a:noFill/>
        </p:spPr>
        <p:txBody>
          <a:bodyPr wrap="square" lIns="0" tIns="48000" rIns="0" bIns="48000"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600" b="1" dirty="0">
                <a:solidFill>
                  <a:schemeClr val="bg1">
                    <a:lumMod val="50000"/>
                  </a:schemeClr>
                </a:solidFill>
                <a:latin typeface="微软雅黑" panose="020B0503020204020204" charset="-122"/>
                <a:ea typeface="微软雅黑" panose="020B0503020204020204" charset="-122"/>
              </a:rPr>
              <a:t>研究背景</a:t>
            </a:r>
            <a:endParaRPr kumimoji="0" lang="zh-CN" altLang="en-US" sz="1600" b="1" i="0" u="none" strike="noStrike" kern="1200" cap="none" spc="0" normalizeH="0" baseline="0" noProof="0" dirty="0">
              <a:ln>
                <a:noFill/>
              </a:ln>
              <a:solidFill>
                <a:schemeClr val="bg1">
                  <a:lumMod val="50000"/>
                </a:schemeClr>
              </a:solidFill>
              <a:effectLst/>
              <a:uLnTx/>
              <a:uFillTx/>
              <a:latin typeface="微软雅黑" panose="020B0503020204020204" charset="-122"/>
              <a:ea typeface="微软雅黑" panose="020B0503020204020204" charset="-122"/>
              <a:cs typeface="+mn-cs"/>
            </a:endParaRPr>
          </a:p>
        </p:txBody>
      </p:sp>
      <p:cxnSp>
        <p:nvCxnSpPr>
          <p:cNvPr id="12" name="直接连接符 11"/>
          <p:cNvCxnSpPr/>
          <p:nvPr/>
        </p:nvCxnSpPr>
        <p:spPr>
          <a:xfrm>
            <a:off x="6802733" y="313246"/>
            <a:ext cx="0" cy="24581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8480206" y="313246"/>
            <a:ext cx="0" cy="24581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10077711" y="313246"/>
            <a:ext cx="0" cy="24581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5" name="TextBox 11"/>
          <p:cNvSpPr txBox="1"/>
          <p:nvPr/>
        </p:nvSpPr>
        <p:spPr>
          <a:xfrm>
            <a:off x="10344701" y="258829"/>
            <a:ext cx="1635315" cy="343159"/>
          </a:xfrm>
          <a:prstGeom prst="rect">
            <a:avLst/>
          </a:prstGeom>
          <a:noFill/>
        </p:spPr>
        <p:txBody>
          <a:bodyPr wrap="square" lIns="0" tIns="48000" rIns="0" bIns="48000"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600" b="1" dirty="0">
                <a:solidFill>
                  <a:prstClr val="white">
                    <a:lumMod val="50000"/>
                  </a:prstClr>
                </a:solidFill>
                <a:latin typeface="微软雅黑" panose="020B0503020204020204" charset="-122"/>
                <a:ea typeface="微软雅黑" panose="020B0503020204020204" charset="-122"/>
              </a:rPr>
              <a:t>后续计划安排</a:t>
            </a:r>
            <a:endParaRPr kumimoji="0" lang="zh-CN" altLang="en-US" sz="1600" b="1" i="0" u="none" strike="noStrike" kern="1200" cap="none" spc="0" normalizeH="0" baseline="0" noProof="0" dirty="0">
              <a:ln>
                <a:noFill/>
              </a:ln>
              <a:solidFill>
                <a:prstClr val="white">
                  <a:lumMod val="50000"/>
                </a:prstClr>
              </a:solidFill>
              <a:effectLst/>
              <a:uLnTx/>
              <a:uFillTx/>
              <a:latin typeface="微软雅黑" panose="020B0503020204020204" charset="-122"/>
              <a:ea typeface="微软雅黑" panose="020B0503020204020204" charset="-122"/>
              <a:cs typeface="+mn-cs"/>
            </a:endParaRPr>
          </a:p>
        </p:txBody>
      </p:sp>
      <p:cxnSp>
        <p:nvCxnSpPr>
          <p:cNvPr id="16" name="直接连接符 15"/>
          <p:cNvCxnSpPr/>
          <p:nvPr/>
        </p:nvCxnSpPr>
        <p:spPr>
          <a:xfrm>
            <a:off x="4817552" y="301694"/>
            <a:ext cx="0" cy="24581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7" name="TextBox 7"/>
          <p:cNvSpPr txBox="1"/>
          <p:nvPr/>
        </p:nvSpPr>
        <p:spPr>
          <a:xfrm>
            <a:off x="5091743" y="258829"/>
            <a:ext cx="1522895" cy="343159"/>
          </a:xfrm>
          <a:prstGeom prst="rect">
            <a:avLst/>
          </a:prstGeom>
          <a:noFill/>
        </p:spPr>
        <p:txBody>
          <a:bodyPr wrap="square" lIns="0" tIns="48000" rIns="0" bIns="48000"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600" b="1" i="0" u="none" strike="noStrike" kern="1200" cap="none" spc="0" normalizeH="0" baseline="0" noProof="0" dirty="0">
                <a:ln>
                  <a:noFill/>
                </a:ln>
                <a:solidFill>
                  <a:srgbClr val="FFFFFF"/>
                </a:solidFill>
                <a:effectLst/>
                <a:uLnTx/>
                <a:uFillTx/>
                <a:latin typeface="微软雅黑" panose="020B0503020204020204" charset="-122"/>
                <a:ea typeface="微软雅黑" panose="020B0503020204020204" charset="-122"/>
                <a:cs typeface="+mn-cs"/>
              </a:rPr>
              <a:t>研究现状</a:t>
            </a:r>
          </a:p>
        </p:txBody>
      </p:sp>
      <p:sp>
        <p:nvSpPr>
          <p:cNvPr id="19"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22" name="Rectangle 4"/>
          <p:cNvSpPr>
            <a:spLocks noChangeArrowheads="1"/>
          </p:cNvSpPr>
          <p:nvPr/>
        </p:nvSpPr>
        <p:spPr bwMode="auto">
          <a:xfrm>
            <a:off x="3522846" y="219456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25" name="Rectangle 6"/>
          <p:cNvSpPr>
            <a:spLocks noChangeArrowheads="1"/>
          </p:cNvSpPr>
          <p:nvPr/>
        </p:nvSpPr>
        <p:spPr bwMode="auto">
          <a:xfrm>
            <a:off x="6183131" y="222631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28" name="Rectangle 8"/>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pic>
        <p:nvPicPr>
          <p:cNvPr id="18" name="图片 17">
            <a:extLst>
              <a:ext uri="{FF2B5EF4-FFF2-40B4-BE49-F238E27FC236}">
                <a16:creationId xmlns:a16="http://schemas.microsoft.com/office/drawing/2014/main" id="{81022894-B0C1-76BD-AB98-8078A70388E3}"/>
              </a:ext>
            </a:extLst>
          </p:cNvPr>
          <p:cNvPicPr preferRelativeResize="0">
            <a:picLocks/>
          </p:cNvPicPr>
          <p:nvPr/>
        </p:nvPicPr>
        <p:blipFill>
          <a:blip r:embed="rId3" cstate="print">
            <a:extLst>
              <a:ext uri="{28A0092B-C50C-407E-A947-70E740481C1C}">
                <a14:useLocalDpi xmlns:a14="http://schemas.microsoft.com/office/drawing/2010/main" val="0"/>
              </a:ext>
            </a:extLst>
          </a:blip>
          <a:stretch>
            <a:fillRect/>
          </a:stretch>
        </p:blipFill>
        <p:spPr>
          <a:xfrm>
            <a:off x="8174036" y="1427040"/>
            <a:ext cx="3640708" cy="3292437"/>
          </a:xfrm>
          <a:prstGeom prst="rect">
            <a:avLst/>
          </a:prstGeom>
        </p:spPr>
      </p:pic>
      <p:sp>
        <p:nvSpPr>
          <p:cNvPr id="20" name="文本框 19">
            <a:extLst>
              <a:ext uri="{FF2B5EF4-FFF2-40B4-BE49-F238E27FC236}">
                <a16:creationId xmlns:a16="http://schemas.microsoft.com/office/drawing/2014/main" id="{484F1FB2-0E76-06D7-116E-F4216102402F}"/>
              </a:ext>
            </a:extLst>
          </p:cNvPr>
          <p:cNvSpPr txBox="1"/>
          <p:nvPr/>
        </p:nvSpPr>
        <p:spPr>
          <a:xfrm>
            <a:off x="734277" y="1577867"/>
            <a:ext cx="6359505" cy="2585323"/>
          </a:xfrm>
          <a:prstGeom prst="rect">
            <a:avLst/>
          </a:prstGeom>
          <a:noFill/>
        </p:spPr>
        <p:txBody>
          <a:bodyPr wrap="square" rtlCol="0">
            <a:spAutoFit/>
          </a:bodyPr>
          <a:lstStyle/>
          <a:p>
            <a:r>
              <a:rPr lang="zh-CN" altLang="en-US" dirty="0"/>
              <a:t>粒子群优化（</a:t>
            </a:r>
            <a:r>
              <a:rPr lang="en-US" altLang="zh-CN" dirty="0"/>
              <a:t>PSO</a:t>
            </a:r>
            <a:r>
              <a:rPr lang="zh-CN" altLang="en-US" dirty="0"/>
              <a:t>）</a:t>
            </a:r>
            <a:endParaRPr lang="en-US" altLang="zh-CN" dirty="0"/>
          </a:p>
          <a:p>
            <a:pPr>
              <a:buFont typeface="Arial" panose="020B0604020202020204" pitchFamily="34" charset="0"/>
              <a:buChar char="•"/>
            </a:pPr>
            <a:r>
              <a:rPr lang="zh-CN" altLang="en-US" dirty="0"/>
              <a:t>它是一种 智能优化算法，</a:t>
            </a:r>
            <a:r>
              <a:rPr lang="en-US" altLang="zh-CN" dirty="0"/>
              <a:t>1995 </a:t>
            </a:r>
            <a:r>
              <a:rPr lang="zh-CN" altLang="en-US" dirty="0"/>
              <a:t>年由 </a:t>
            </a:r>
            <a:r>
              <a:rPr lang="en-US" altLang="zh-CN" dirty="0"/>
              <a:t>Kennedy </a:t>
            </a:r>
            <a:r>
              <a:rPr lang="zh-CN" altLang="en-US" dirty="0"/>
              <a:t>和 </a:t>
            </a:r>
            <a:r>
              <a:rPr lang="en-US" altLang="zh-CN" dirty="0"/>
              <a:t>Eberhart </a:t>
            </a:r>
            <a:r>
              <a:rPr lang="zh-CN" altLang="en-US" dirty="0"/>
              <a:t>提出。</a:t>
            </a:r>
          </a:p>
          <a:p>
            <a:pPr>
              <a:buFont typeface="Arial" panose="020B0604020202020204" pitchFamily="34" charset="0"/>
              <a:buChar char="•"/>
            </a:pPr>
            <a:r>
              <a:rPr lang="zh-CN" altLang="en-US" dirty="0"/>
              <a:t>灵感来自 鸟群</a:t>
            </a:r>
            <a:r>
              <a:rPr lang="en-US" altLang="zh-CN" dirty="0"/>
              <a:t>/</a:t>
            </a:r>
            <a:r>
              <a:rPr lang="zh-CN" altLang="en-US" dirty="0"/>
              <a:t>鱼群觅食：一群鸟在寻找食物时，每只鸟都会根据 自己过去找到的最好位置 和 同伴找到的最好位置 来调整飞行方向。</a:t>
            </a:r>
          </a:p>
          <a:p>
            <a:pPr>
              <a:buFont typeface="Arial" panose="020B0604020202020204" pitchFamily="34" charset="0"/>
              <a:buChar char="•"/>
            </a:pPr>
            <a:r>
              <a:rPr lang="zh-CN" altLang="en-US" dirty="0"/>
              <a:t>把“鸟”比作 粒子，把“寻找食物”比作 寻找最优解，就得到了粒子群优化算法。</a:t>
            </a:r>
          </a:p>
          <a:p>
            <a:r>
              <a:rPr lang="zh-CN" altLang="en-US" dirty="0"/>
              <a:t>简单说：</a:t>
            </a:r>
            <a:r>
              <a:rPr lang="en-US" altLang="zh-CN" dirty="0"/>
              <a:t>PSO </a:t>
            </a:r>
            <a:r>
              <a:rPr lang="zh-CN" altLang="en-US" dirty="0"/>
              <a:t>是一种模拟群体协作来找最优解的搜索算法。</a:t>
            </a:r>
          </a:p>
          <a:p>
            <a:endParaRPr lang="zh-CN" altLang="en-US" dirty="0"/>
          </a:p>
        </p:txBody>
      </p:sp>
      <p:sp>
        <p:nvSpPr>
          <p:cNvPr id="26" name="Rectangle 2">
            <a:extLst>
              <a:ext uri="{FF2B5EF4-FFF2-40B4-BE49-F238E27FC236}">
                <a16:creationId xmlns:a16="http://schemas.microsoft.com/office/drawing/2014/main" id="{8B3F74BA-5814-DB2D-8B67-EB84761D1BF9}"/>
              </a:ext>
            </a:extLst>
          </p:cNvPr>
          <p:cNvSpPr>
            <a:spLocks noChangeArrowheads="1"/>
          </p:cNvSpPr>
          <p:nvPr/>
        </p:nvSpPr>
        <p:spPr bwMode="auto">
          <a:xfrm>
            <a:off x="548981" y="3811548"/>
            <a:ext cx="9498113" cy="28623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zh-CN" altLang="zh-CN" sz="1800" b="1" i="0" u="none" strike="noStrike" cap="none" normalizeH="0" baseline="0" dirty="0">
                <a:ln>
                  <a:noFill/>
                </a:ln>
                <a:solidFill>
                  <a:schemeClr val="tx1"/>
                </a:solidFill>
                <a:effectLst/>
                <a:latin typeface="Arial" panose="020B0604020202020204" pitchFamily="34" charset="0"/>
              </a:rPr>
              <a:t>初始化</a:t>
            </a:r>
            <a:r>
              <a:rPr kumimoji="0" lang="zh-CN" altLang="zh-CN" sz="1800" b="0" i="0" u="none" strike="noStrike" cap="none" normalizeH="0" baseline="0" dirty="0">
                <a:ln>
                  <a:noFill/>
                </a:ln>
                <a:solidFill>
                  <a:schemeClr val="tx1"/>
                </a:solidFill>
                <a:effectLst/>
                <a:latin typeface="Arial" panose="020B0604020202020204" pitchFamily="34" charset="0"/>
              </a:rPr>
              <a:t>：放一群“粒子”在解空间里。</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zh-CN" altLang="zh-CN" sz="1800" b="1" i="0" u="none" strike="noStrike" cap="none" normalizeH="0" baseline="0" dirty="0">
                <a:ln>
                  <a:noFill/>
                </a:ln>
                <a:solidFill>
                  <a:schemeClr val="tx1"/>
                </a:solidFill>
                <a:effectLst/>
                <a:latin typeface="Arial" panose="020B0604020202020204" pitchFamily="34" charset="0"/>
              </a:rPr>
              <a:t>粒子运动</a:t>
            </a:r>
            <a:r>
              <a:rPr kumimoji="0" lang="zh-CN" altLang="zh-CN" sz="1800" b="0" i="0" u="none" strike="noStrike" cap="none" normalizeH="0" baseline="0" dirty="0">
                <a:ln>
                  <a:noFill/>
                </a:ln>
                <a:solidFill>
                  <a:schemeClr val="tx1"/>
                </a:solidFill>
                <a:effectLst/>
                <a:latin typeface="Arial" panose="020B0604020202020204" pitchFamily="34" charset="0"/>
              </a:rPr>
              <a:t>：每个粒子有位置（当前解）和速度（搜索方向）。</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zh-CN" altLang="zh-CN" sz="1800" b="1" i="0" u="none" strike="noStrike" cap="none" normalizeH="0" baseline="0" dirty="0">
                <a:ln>
                  <a:noFill/>
                </a:ln>
                <a:solidFill>
                  <a:schemeClr val="tx1"/>
                </a:solidFill>
                <a:effectLst/>
                <a:latin typeface="Arial" panose="020B0604020202020204" pitchFamily="34" charset="0"/>
              </a:rPr>
              <a:t>更新规则</a:t>
            </a:r>
            <a:r>
              <a:rPr kumimoji="0" lang="zh-CN" altLang="zh-CN" sz="1800" b="0" i="0" u="none" strike="noStrike" cap="none" normalizeH="0" baseline="0" dirty="0">
                <a:ln>
                  <a:noFill/>
                </a:ln>
                <a:solidFill>
                  <a:schemeClr val="tx1"/>
                </a:solidFill>
                <a:effectLst/>
                <a:latin typeface="Arial" panose="020B0604020202020204" pitchFamily="34" charset="0"/>
              </a:rPr>
              <a:t>：</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zh-CN" altLang="zh-CN" sz="1800" b="0" i="0" u="none" strike="noStrike" cap="none" normalizeH="0" baseline="0" dirty="0">
                <a:ln>
                  <a:noFill/>
                </a:ln>
                <a:solidFill>
                  <a:schemeClr val="tx1"/>
                </a:solidFill>
                <a:effectLst/>
                <a:latin typeface="Arial" panose="020B0604020202020204" pitchFamily="34" charset="0"/>
              </a:rPr>
              <a:t>每个粒子记住自己历史上最好的位置（pBest）。</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zh-CN" altLang="zh-CN" sz="1800" b="0" i="0" u="none" strike="noStrike" cap="none" normalizeH="0" baseline="0" dirty="0">
                <a:ln>
                  <a:noFill/>
                </a:ln>
                <a:solidFill>
                  <a:schemeClr val="tx1"/>
                </a:solidFill>
                <a:effectLst/>
                <a:latin typeface="Arial" panose="020B0604020202020204" pitchFamily="34" charset="0"/>
              </a:rPr>
              <a:t>整个群体记住大家里最好的位置（gBest）。</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zh-CN" altLang="zh-CN" sz="1800" b="0" i="0" u="none" strike="noStrike" cap="none" normalizeH="0" baseline="0" dirty="0">
                <a:ln>
                  <a:noFill/>
                </a:ln>
                <a:solidFill>
                  <a:schemeClr val="tx1"/>
                </a:solidFill>
                <a:effectLst/>
                <a:latin typeface="Arial" panose="020B0604020202020204" pitchFamily="34" charset="0"/>
              </a:rPr>
              <a:t>每次迭代时，粒子会调整速度，既会朝向自己最好的位置飞，也会朝向群体最好的位置飞。</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zh-CN" altLang="zh-CN" sz="1800" b="0" i="0" u="none" strike="noStrike" cap="none" normalizeH="0" baseline="0" dirty="0">
                <a:ln>
                  <a:noFill/>
                </a:ln>
                <a:solidFill>
                  <a:schemeClr val="tx1"/>
                </a:solidFill>
                <a:effectLst/>
                <a:latin typeface="Arial" panose="020B0604020202020204" pitchFamily="34" charset="0"/>
              </a:rPr>
              <a:t>数学公式：</a:t>
            </a:r>
            <a:endParaRPr kumimoji="0" lang="en-US" altLang="zh-CN"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zh-CN" altLang="zh-CN"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zh-CN" altLang="zh-CN" sz="1800" b="0" i="0" u="none" strike="noStrike" cap="none" normalizeH="0" baseline="0" dirty="0">
                <a:ln>
                  <a:noFill/>
                </a:ln>
                <a:solidFill>
                  <a:schemeClr val="tx1"/>
                </a:solidFill>
                <a:effectLst/>
                <a:latin typeface="Arial" panose="020B0604020202020204" pitchFamily="34" charset="0"/>
              </a:rPr>
              <a:t>（速度由惯性+个体经验+群体经验三部分组成）</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zh-CN" altLang="zh-CN" sz="1800" b="1" i="0" u="none" strike="noStrike" cap="none" normalizeH="0" baseline="0" dirty="0">
                <a:ln>
                  <a:noFill/>
                </a:ln>
                <a:solidFill>
                  <a:schemeClr val="tx1"/>
                </a:solidFill>
                <a:effectLst/>
                <a:latin typeface="Arial" panose="020B0604020202020204" pitchFamily="34" charset="0"/>
              </a:rPr>
              <a:t>迭代收敛</a:t>
            </a:r>
            <a:r>
              <a:rPr kumimoji="0" lang="zh-CN" altLang="zh-CN" sz="1800" b="0" i="0" u="none" strike="noStrike" cap="none" normalizeH="0" baseline="0" dirty="0">
                <a:ln>
                  <a:noFill/>
                </a:ln>
                <a:solidFill>
                  <a:schemeClr val="tx1"/>
                </a:solidFill>
                <a:effectLst/>
                <a:latin typeface="Arial" panose="020B0604020202020204" pitchFamily="34" charset="0"/>
              </a:rPr>
              <a:t>：经过多次更新，粒子群会逐渐聚集到最优解附近。</a:t>
            </a:r>
          </a:p>
        </p:txBody>
      </p:sp>
      <p:pic>
        <p:nvPicPr>
          <p:cNvPr id="29" name="图片 28">
            <a:extLst>
              <a:ext uri="{FF2B5EF4-FFF2-40B4-BE49-F238E27FC236}">
                <a16:creationId xmlns:a16="http://schemas.microsoft.com/office/drawing/2014/main" id="{DC8EE20D-26D4-4D5C-C661-1E142924746C}"/>
              </a:ext>
            </a:extLst>
          </p:cNvPr>
          <p:cNvPicPr>
            <a:picLocks noChangeAspect="1"/>
          </p:cNvPicPr>
          <p:nvPr/>
        </p:nvPicPr>
        <p:blipFill>
          <a:blip r:embed="rId4"/>
          <a:stretch>
            <a:fillRect/>
          </a:stretch>
        </p:blipFill>
        <p:spPr>
          <a:xfrm>
            <a:off x="5710448" y="5544389"/>
            <a:ext cx="4083260" cy="736638"/>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文本框 70"/>
          <p:cNvSpPr txBox="1"/>
          <p:nvPr/>
        </p:nvSpPr>
        <p:spPr>
          <a:xfrm>
            <a:off x="734277" y="1114283"/>
            <a:ext cx="5659750" cy="823302"/>
          </a:xfrm>
          <a:prstGeom prst="rect">
            <a:avLst/>
          </a:prstGeom>
          <a:noFill/>
        </p:spPr>
        <p:txBody>
          <a:bodyPr wrap="square" rtlCol="0">
            <a:spAutoFit/>
          </a:bodyPr>
          <a:lstStyle/>
          <a:p>
            <a:pPr defTabSz="1219200">
              <a:defRPr/>
            </a:pPr>
            <a:r>
              <a:rPr lang="zh-CN" altLang="en-US" sz="2350" b="1" dirty="0">
                <a:solidFill>
                  <a:srgbClr val="34619D"/>
                </a:solidFill>
                <a:latin typeface="微软雅黑" panose="020B0503020204020204" charset="-122"/>
                <a:ea typeface="微软雅黑" panose="020B0503020204020204" charset="-122"/>
              </a:rPr>
              <a:t>两阶段鲁棒优化</a:t>
            </a:r>
            <a:endParaRPr lang="en-US" altLang="zh-CN" sz="2350" b="1" dirty="0">
              <a:solidFill>
                <a:srgbClr val="34619D"/>
              </a:solidFill>
              <a:latin typeface="微软雅黑" panose="020B0503020204020204" charset="-122"/>
              <a:ea typeface="微软雅黑" panose="020B0503020204020204" charset="-122"/>
            </a:endParaRPr>
          </a:p>
          <a:p>
            <a:pPr marL="0" marR="0" lvl="0" indent="0" algn="l" defTabSz="1219200" rtl="0" eaLnBrk="1" fontAlgn="auto" latinLnBrk="0" hangingPunct="1">
              <a:lnSpc>
                <a:spcPct val="100000"/>
              </a:lnSpc>
              <a:spcBef>
                <a:spcPts val="0"/>
              </a:spcBef>
              <a:spcAft>
                <a:spcPts val="0"/>
              </a:spcAft>
              <a:buClrTx/>
              <a:buSzTx/>
              <a:buFontTx/>
              <a:buNone/>
              <a:defRPr/>
            </a:pPr>
            <a:endParaRPr kumimoji="0" lang="zh-CN" altLang="en-US" sz="2350" b="1" i="0" u="none" strike="noStrike" kern="1200" cap="none" spc="0" normalizeH="0" baseline="0" noProof="0" dirty="0">
              <a:ln>
                <a:noFill/>
              </a:ln>
              <a:solidFill>
                <a:srgbClr val="34619D"/>
              </a:solidFill>
              <a:effectLst/>
              <a:uLnTx/>
              <a:uFillTx/>
              <a:latin typeface="微软雅黑" panose="020B0503020204020204" charset="-122"/>
              <a:ea typeface="微软雅黑" panose="020B0503020204020204" charset="-122"/>
              <a:cs typeface="+mn-cs"/>
              <a:sym typeface="+mn-ea"/>
            </a:endParaRPr>
          </a:p>
        </p:txBody>
      </p:sp>
      <p:sp>
        <p:nvSpPr>
          <p:cNvPr id="72" name="矩形 71"/>
          <p:cNvSpPr/>
          <p:nvPr/>
        </p:nvSpPr>
        <p:spPr>
          <a:xfrm>
            <a:off x="377256" y="1114283"/>
            <a:ext cx="116985" cy="463584"/>
          </a:xfrm>
          <a:prstGeom prst="rect">
            <a:avLst/>
          </a:prstGeom>
          <a:solidFill>
            <a:srgbClr val="3461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200" rtl="0" eaLnBrk="1" fontAlgn="auto" latinLnBrk="0" hangingPunct="1">
              <a:lnSpc>
                <a:spcPct val="100000"/>
              </a:lnSpc>
              <a:spcBef>
                <a:spcPts val="0"/>
              </a:spcBef>
              <a:spcAft>
                <a:spcPts val="0"/>
              </a:spcAft>
              <a:buClrTx/>
              <a:buSzTx/>
              <a:buFontTx/>
              <a:buNone/>
              <a:defRPr/>
            </a:pPr>
            <a:endParaRPr kumimoji="0" lang="zh-CN" altLang="en-US" sz="1300" b="1"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73" name="矩形 72"/>
          <p:cNvSpPr/>
          <p:nvPr/>
        </p:nvSpPr>
        <p:spPr>
          <a:xfrm>
            <a:off x="515397" y="1114283"/>
            <a:ext cx="95828" cy="463584"/>
          </a:xfrm>
          <a:prstGeom prst="rect">
            <a:avLst/>
          </a:prstGeom>
          <a:solidFill>
            <a:srgbClr val="3461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200" rtl="0" eaLnBrk="1" fontAlgn="auto" latinLnBrk="0" hangingPunct="1">
              <a:lnSpc>
                <a:spcPct val="100000"/>
              </a:lnSpc>
              <a:spcBef>
                <a:spcPts val="0"/>
              </a:spcBef>
              <a:spcAft>
                <a:spcPts val="0"/>
              </a:spcAft>
              <a:buClrTx/>
              <a:buSzTx/>
              <a:buFontTx/>
              <a:buNone/>
              <a:defRPr/>
            </a:pPr>
            <a:endParaRPr kumimoji="0" lang="zh-CN" altLang="en-US" sz="1300" b="1"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37" name="矩形 4"/>
          <p:cNvSpPr/>
          <p:nvPr/>
        </p:nvSpPr>
        <p:spPr>
          <a:xfrm>
            <a:off x="0" y="0"/>
            <a:ext cx="12192000" cy="819632"/>
          </a:xfrm>
          <a:prstGeom prst="rect">
            <a:avLst/>
          </a:prstGeom>
          <a:solidFill>
            <a:schemeClr val="bg1"/>
          </a:solidFill>
          <a:ln>
            <a:noFill/>
          </a:ln>
          <a:effectLst>
            <a:outerShdw blurRad="228600" dist="50800" dir="5400000" algn="t" rotWithShape="0">
              <a:schemeClr val="tx1">
                <a:alpha val="4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88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38" name="TextBox 6"/>
          <p:cNvSpPr txBox="1"/>
          <p:nvPr/>
        </p:nvSpPr>
        <p:spPr>
          <a:xfrm>
            <a:off x="3385109" y="238312"/>
            <a:ext cx="1344000" cy="343159"/>
          </a:xfrm>
          <a:prstGeom prst="rect">
            <a:avLst/>
          </a:prstGeom>
          <a:noFill/>
        </p:spPr>
        <p:txBody>
          <a:bodyPr wrap="square" lIns="0" tIns="48000" rIns="0" bIns="48000"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600" b="1" dirty="0">
                <a:solidFill>
                  <a:prstClr val="white"/>
                </a:solidFill>
                <a:latin typeface="微软雅黑" panose="020B0503020204020204" charset="-122"/>
                <a:ea typeface="微软雅黑" panose="020B0503020204020204" charset="-122"/>
              </a:rPr>
              <a:t>研究课题</a:t>
            </a:r>
            <a:endParaRPr kumimoji="0" lang="zh-CN" altLang="en-US" sz="16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sp>
        <p:nvSpPr>
          <p:cNvPr id="39" name="TextBox 9"/>
          <p:cNvSpPr txBox="1"/>
          <p:nvPr/>
        </p:nvSpPr>
        <p:spPr>
          <a:xfrm>
            <a:off x="6918321" y="258829"/>
            <a:ext cx="1344000" cy="343159"/>
          </a:xfrm>
          <a:prstGeom prst="rect">
            <a:avLst/>
          </a:prstGeom>
          <a:noFill/>
        </p:spPr>
        <p:txBody>
          <a:bodyPr wrap="square" lIns="0" tIns="48000" rIns="0" bIns="48000"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600" b="1" i="0" u="none" strike="noStrike" kern="1200" cap="none" spc="0" normalizeH="0" baseline="0" noProof="0" dirty="0">
                <a:ln>
                  <a:noFill/>
                </a:ln>
                <a:solidFill>
                  <a:prstClr val="white">
                    <a:lumMod val="50000"/>
                  </a:prstClr>
                </a:solidFill>
                <a:effectLst/>
                <a:uLnTx/>
                <a:uFillTx/>
                <a:latin typeface="微软雅黑" panose="020B0503020204020204" charset="-122"/>
                <a:ea typeface="微软雅黑" panose="020B0503020204020204" charset="-122"/>
                <a:cs typeface="+mn-cs"/>
              </a:rPr>
              <a:t>课题研究内容</a:t>
            </a:r>
          </a:p>
        </p:txBody>
      </p:sp>
      <p:sp>
        <p:nvSpPr>
          <p:cNvPr id="40" name="TextBox 10"/>
          <p:cNvSpPr txBox="1"/>
          <p:nvPr/>
        </p:nvSpPr>
        <p:spPr>
          <a:xfrm>
            <a:off x="8595794" y="263264"/>
            <a:ext cx="1344000" cy="343159"/>
          </a:xfrm>
          <a:prstGeom prst="rect">
            <a:avLst/>
          </a:prstGeom>
          <a:noFill/>
        </p:spPr>
        <p:txBody>
          <a:bodyPr wrap="square" lIns="0" tIns="48000" rIns="0" bIns="48000"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600" b="1" i="0" u="none" strike="noStrike" kern="1200" cap="none" spc="0" normalizeH="0" baseline="0" noProof="0" dirty="0">
                <a:ln>
                  <a:noFill/>
                </a:ln>
                <a:solidFill>
                  <a:prstClr val="white">
                    <a:lumMod val="50000"/>
                  </a:prstClr>
                </a:solidFill>
                <a:effectLst/>
                <a:uLnTx/>
                <a:uFillTx/>
                <a:latin typeface="微软雅黑" panose="020B0503020204020204" charset="-122"/>
                <a:ea typeface="微软雅黑" panose="020B0503020204020204" charset="-122"/>
                <a:cs typeface="+mn-cs"/>
              </a:rPr>
              <a:t>已完成工作</a:t>
            </a:r>
          </a:p>
        </p:txBody>
      </p:sp>
      <p:pic>
        <p:nvPicPr>
          <p:cNvPr id="41" name="图片 4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3137" y="39807"/>
            <a:ext cx="2516121" cy="738472"/>
          </a:xfrm>
          <a:prstGeom prst="rect">
            <a:avLst/>
          </a:prstGeom>
        </p:spPr>
      </p:pic>
      <p:sp>
        <p:nvSpPr>
          <p:cNvPr id="42" name="矩形 41"/>
          <p:cNvSpPr/>
          <p:nvPr/>
        </p:nvSpPr>
        <p:spPr>
          <a:xfrm>
            <a:off x="5029501" y="0"/>
            <a:ext cx="1635315" cy="819632"/>
          </a:xfrm>
          <a:prstGeom prst="rect">
            <a:avLst/>
          </a:prstGeom>
          <a:solidFill>
            <a:srgbClr val="0242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400" b="1"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43" name="TextBox 6"/>
          <p:cNvSpPr txBox="1"/>
          <p:nvPr/>
        </p:nvSpPr>
        <p:spPr>
          <a:xfrm>
            <a:off x="3391292" y="243916"/>
            <a:ext cx="1344000" cy="343159"/>
          </a:xfrm>
          <a:prstGeom prst="rect">
            <a:avLst/>
          </a:prstGeom>
          <a:noFill/>
        </p:spPr>
        <p:txBody>
          <a:bodyPr wrap="square" lIns="0" tIns="48000" rIns="0" bIns="48000"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600" b="1" dirty="0">
                <a:solidFill>
                  <a:schemeClr val="bg1">
                    <a:lumMod val="50000"/>
                  </a:schemeClr>
                </a:solidFill>
                <a:latin typeface="微软雅黑" panose="020B0503020204020204" charset="-122"/>
                <a:ea typeface="微软雅黑" panose="020B0503020204020204" charset="-122"/>
              </a:rPr>
              <a:t>研究背景</a:t>
            </a:r>
            <a:endParaRPr kumimoji="0" lang="zh-CN" altLang="en-US" sz="1600" b="1" i="0" u="none" strike="noStrike" kern="1200" cap="none" spc="0" normalizeH="0" baseline="0" noProof="0" dirty="0">
              <a:ln>
                <a:noFill/>
              </a:ln>
              <a:solidFill>
                <a:schemeClr val="bg1">
                  <a:lumMod val="50000"/>
                </a:schemeClr>
              </a:solidFill>
              <a:effectLst/>
              <a:uLnTx/>
              <a:uFillTx/>
              <a:latin typeface="微软雅黑" panose="020B0503020204020204" charset="-122"/>
              <a:ea typeface="微软雅黑" panose="020B0503020204020204" charset="-122"/>
              <a:cs typeface="+mn-cs"/>
            </a:endParaRPr>
          </a:p>
        </p:txBody>
      </p:sp>
      <p:cxnSp>
        <p:nvCxnSpPr>
          <p:cNvPr id="44" name="直接连接符 43"/>
          <p:cNvCxnSpPr/>
          <p:nvPr/>
        </p:nvCxnSpPr>
        <p:spPr>
          <a:xfrm>
            <a:off x="6802733" y="313246"/>
            <a:ext cx="0" cy="24581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a:off x="8480206" y="313246"/>
            <a:ext cx="0" cy="24581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a:off x="10077711" y="313246"/>
            <a:ext cx="0" cy="24581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47" name="TextBox 11"/>
          <p:cNvSpPr txBox="1"/>
          <p:nvPr/>
        </p:nvSpPr>
        <p:spPr>
          <a:xfrm>
            <a:off x="10344701" y="258829"/>
            <a:ext cx="1635315" cy="343159"/>
          </a:xfrm>
          <a:prstGeom prst="rect">
            <a:avLst/>
          </a:prstGeom>
          <a:noFill/>
        </p:spPr>
        <p:txBody>
          <a:bodyPr wrap="square" lIns="0" tIns="48000" rIns="0" bIns="48000"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600" b="1" dirty="0">
                <a:solidFill>
                  <a:prstClr val="white">
                    <a:lumMod val="50000"/>
                  </a:prstClr>
                </a:solidFill>
                <a:latin typeface="微软雅黑" panose="020B0503020204020204" charset="-122"/>
                <a:ea typeface="微软雅黑" panose="020B0503020204020204" charset="-122"/>
              </a:rPr>
              <a:t>后续计划安排</a:t>
            </a:r>
            <a:endParaRPr kumimoji="0" lang="zh-CN" altLang="en-US" sz="1600" b="1" i="0" u="none" strike="noStrike" kern="1200" cap="none" spc="0" normalizeH="0" baseline="0" noProof="0" dirty="0">
              <a:ln>
                <a:noFill/>
              </a:ln>
              <a:solidFill>
                <a:prstClr val="white">
                  <a:lumMod val="50000"/>
                </a:prstClr>
              </a:solidFill>
              <a:effectLst/>
              <a:uLnTx/>
              <a:uFillTx/>
              <a:latin typeface="微软雅黑" panose="020B0503020204020204" charset="-122"/>
              <a:ea typeface="微软雅黑" panose="020B0503020204020204" charset="-122"/>
              <a:cs typeface="+mn-cs"/>
            </a:endParaRPr>
          </a:p>
        </p:txBody>
      </p:sp>
      <p:cxnSp>
        <p:nvCxnSpPr>
          <p:cNvPr id="49" name="直接连接符 48"/>
          <p:cNvCxnSpPr/>
          <p:nvPr/>
        </p:nvCxnSpPr>
        <p:spPr>
          <a:xfrm>
            <a:off x="4817552" y="301694"/>
            <a:ext cx="0" cy="24581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0" name="TextBox 7"/>
          <p:cNvSpPr txBox="1"/>
          <p:nvPr/>
        </p:nvSpPr>
        <p:spPr>
          <a:xfrm>
            <a:off x="5091743" y="258829"/>
            <a:ext cx="1522895" cy="343159"/>
          </a:xfrm>
          <a:prstGeom prst="rect">
            <a:avLst/>
          </a:prstGeom>
          <a:noFill/>
        </p:spPr>
        <p:txBody>
          <a:bodyPr wrap="square" lIns="0" tIns="48000" rIns="0" bIns="48000"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600" b="1" i="0" u="none" strike="noStrike" kern="1200" cap="none" spc="0" normalizeH="0" baseline="0" noProof="0" dirty="0">
                <a:ln>
                  <a:noFill/>
                </a:ln>
                <a:solidFill>
                  <a:srgbClr val="FFFFFF"/>
                </a:solidFill>
                <a:effectLst/>
                <a:uLnTx/>
                <a:uFillTx/>
                <a:latin typeface="微软雅黑" panose="020B0503020204020204" charset="-122"/>
                <a:ea typeface="微软雅黑" panose="020B0503020204020204" charset="-122"/>
                <a:cs typeface="+mn-cs"/>
              </a:rPr>
              <a:t>研究现状</a:t>
            </a:r>
          </a:p>
        </p:txBody>
      </p:sp>
      <p:sp>
        <p:nvSpPr>
          <p:cNvPr id="2" name="文本框 1">
            <a:extLst>
              <a:ext uri="{FF2B5EF4-FFF2-40B4-BE49-F238E27FC236}">
                <a16:creationId xmlns:a16="http://schemas.microsoft.com/office/drawing/2014/main" id="{F0BE4141-4A0D-FCD0-38B2-958522156D86}"/>
              </a:ext>
            </a:extLst>
          </p:cNvPr>
          <p:cNvSpPr txBox="1"/>
          <p:nvPr/>
        </p:nvSpPr>
        <p:spPr>
          <a:xfrm>
            <a:off x="861305" y="1651819"/>
            <a:ext cx="10701429" cy="5078313"/>
          </a:xfrm>
          <a:prstGeom prst="rect">
            <a:avLst/>
          </a:prstGeom>
          <a:noFill/>
        </p:spPr>
        <p:txBody>
          <a:bodyPr wrap="square" rtlCol="0">
            <a:spAutoFit/>
          </a:bodyPr>
          <a:lstStyle/>
          <a:p>
            <a:r>
              <a:rPr lang="zh-CN" altLang="en-US" dirty="0">
                <a:effectLst/>
              </a:rPr>
              <a:t>两阶段鲁棒优化框架的核心是分层决策：第一阶段（日前优化）在不确定性未完全显现时制定基线计划，第二阶段（实时优化）在不确定性显现后进行调整。框架包括以下关键元素：</a:t>
            </a:r>
          </a:p>
          <a:p>
            <a:pPr>
              <a:buFont typeface="Arial" panose="020B0604020202020204" pitchFamily="34" charset="0"/>
              <a:buChar char="•"/>
            </a:pPr>
            <a:r>
              <a:rPr lang="zh-CN" altLang="en-US" b="1" dirty="0"/>
              <a:t>不确定性建模</a:t>
            </a:r>
            <a:r>
              <a:rPr lang="zh-CN" altLang="en-US" dirty="0"/>
              <a:t>：光伏和海流出力预测误差（基于</a:t>
            </a:r>
            <a:r>
              <a:rPr lang="en-US" altLang="zh-CN" dirty="0"/>
              <a:t>ML</a:t>
            </a:r>
            <a:r>
              <a:rPr lang="zh-CN" altLang="en-US" dirty="0"/>
              <a:t>回归模型的</a:t>
            </a:r>
            <a:r>
              <a:rPr lang="en-US" altLang="zh-CN" dirty="0"/>
              <a:t>±10-20%</a:t>
            </a:r>
            <a:r>
              <a:rPr lang="zh-CN" altLang="en-US" dirty="0"/>
              <a:t>区间集）、负载需求波动（区间集）和储能状态不确定性（超级电容和锂电池的效率衰减）。</a:t>
            </a:r>
            <a:endParaRPr lang="en-US" altLang="zh-CN" dirty="0"/>
          </a:p>
          <a:p>
            <a:pPr>
              <a:buFont typeface="Arial" panose="020B0604020202020204" pitchFamily="34" charset="0"/>
              <a:buChar char="•"/>
            </a:pPr>
            <a:r>
              <a:rPr lang="zh-CN" altLang="en-US" b="1" dirty="0"/>
              <a:t>优化目标</a:t>
            </a:r>
            <a:r>
              <a:rPr lang="zh-CN" altLang="en-US" dirty="0"/>
              <a:t>：最小化总成本（包括设备投资成本、运行成本、弃光</a:t>
            </a:r>
            <a:r>
              <a:rPr lang="en-US" altLang="zh-CN" dirty="0"/>
              <a:t>/</a:t>
            </a:r>
            <a:r>
              <a:rPr lang="zh-CN" altLang="en-US" dirty="0"/>
              <a:t>弃流惩罚成本和备用能源成本），或最大化能源自给率和系统可靠性。同时，确保直流母线电压稳定（通过</a:t>
            </a:r>
            <a:r>
              <a:rPr lang="en-US" altLang="zh-CN" dirty="0"/>
              <a:t>LADRC</a:t>
            </a:r>
            <a:r>
              <a:rPr lang="zh-CN" altLang="en-US" dirty="0"/>
              <a:t>控制约束在</a:t>
            </a:r>
            <a:r>
              <a:rPr lang="en-US" altLang="zh-CN" dirty="0"/>
              <a:t>±5%</a:t>
            </a:r>
            <a:r>
              <a:rPr lang="zh-CN" altLang="en-US" dirty="0"/>
              <a:t>以内）。</a:t>
            </a:r>
          </a:p>
          <a:p>
            <a:pPr>
              <a:buFont typeface="Arial" panose="020B0604020202020204" pitchFamily="34" charset="0"/>
              <a:buChar char="•"/>
            </a:pPr>
            <a:r>
              <a:rPr lang="zh-CN" altLang="en-US" b="1" dirty="0"/>
              <a:t>决策变量</a:t>
            </a:r>
            <a:r>
              <a:rPr lang="zh-CN" altLang="en-US" dirty="0"/>
              <a:t>： </a:t>
            </a:r>
          </a:p>
          <a:p>
            <a:pPr marL="742950" lvl="1" indent="-285750">
              <a:buFont typeface="Arial" panose="020B0604020202020204" pitchFamily="34" charset="0"/>
              <a:buChar char="•"/>
            </a:pPr>
            <a:r>
              <a:rPr lang="zh-CN" altLang="en-US" dirty="0"/>
              <a:t>第一阶段：设备出力计划（如光伏 、海流 、储能充放电 、超级电容功率响应 ​）。</a:t>
            </a:r>
          </a:p>
          <a:p>
            <a:pPr marL="742950" lvl="1" indent="-285750">
              <a:buFont typeface="Arial" panose="020B0604020202020204" pitchFamily="34" charset="0"/>
              <a:buChar char="•"/>
            </a:pPr>
            <a:r>
              <a:rPr lang="zh-CN" altLang="en-US" dirty="0"/>
              <a:t>第二阶段：实时调整变量（如占空比修正、储能动态分配）。</a:t>
            </a:r>
          </a:p>
          <a:p>
            <a:pPr>
              <a:buFont typeface="Arial" panose="020B0604020202020204" pitchFamily="34" charset="0"/>
              <a:buChar char="•"/>
            </a:pPr>
            <a:r>
              <a:rPr lang="zh-CN" altLang="en-US" b="1" dirty="0"/>
              <a:t>约束条件</a:t>
            </a:r>
            <a:r>
              <a:rPr lang="zh-CN" altLang="en-US" dirty="0"/>
              <a:t>： </a:t>
            </a:r>
          </a:p>
          <a:p>
            <a:pPr marL="742950" lvl="1" indent="-285750">
              <a:buFont typeface="Arial" panose="020B0604020202020204" pitchFamily="34" charset="0"/>
              <a:buChar char="•"/>
            </a:pPr>
            <a:r>
              <a:rPr lang="zh-CN" altLang="en-US" dirty="0"/>
              <a:t>功率平衡：发电量 </a:t>
            </a:r>
            <a:r>
              <a:rPr lang="en-US" altLang="zh-CN" dirty="0"/>
              <a:t>+ </a:t>
            </a:r>
            <a:r>
              <a:rPr lang="zh-CN" altLang="en-US" dirty="0"/>
              <a:t>储能放电 </a:t>
            </a:r>
            <a:r>
              <a:rPr lang="en-US" altLang="zh-CN" dirty="0"/>
              <a:t>= </a:t>
            </a:r>
            <a:r>
              <a:rPr lang="zh-CN" altLang="en-US" dirty="0"/>
              <a:t>负载需求 </a:t>
            </a:r>
            <a:r>
              <a:rPr lang="en-US" altLang="zh-CN" dirty="0"/>
              <a:t>+ </a:t>
            </a:r>
            <a:r>
              <a:rPr lang="zh-CN" altLang="en-US" dirty="0"/>
              <a:t>储能充电。</a:t>
            </a:r>
          </a:p>
          <a:p>
            <a:pPr marL="742950" lvl="1" indent="-285750">
              <a:buFont typeface="Arial" panose="020B0604020202020204" pitchFamily="34" charset="0"/>
              <a:buChar char="•"/>
            </a:pPr>
            <a:r>
              <a:rPr lang="zh-CN" altLang="en-US" dirty="0"/>
              <a:t>容量限制：光伏</a:t>
            </a:r>
            <a:r>
              <a:rPr lang="en-US" altLang="zh-CN" dirty="0"/>
              <a:t>/</a:t>
            </a:r>
            <a:r>
              <a:rPr lang="zh-CN" altLang="en-US" dirty="0"/>
              <a:t>海流出力不超过额定容量，锂电池</a:t>
            </a:r>
            <a:r>
              <a:rPr lang="en-US" altLang="zh-CN" dirty="0"/>
              <a:t>SOC</a:t>
            </a:r>
            <a:r>
              <a:rPr lang="zh-CN" altLang="en-US" dirty="0"/>
              <a:t>（荷电状态）在</a:t>
            </a:r>
            <a:r>
              <a:rPr lang="en-US" altLang="zh-CN" dirty="0"/>
              <a:t>20-80%</a:t>
            </a:r>
            <a:r>
              <a:rPr lang="zh-CN" altLang="en-US" dirty="0"/>
              <a:t>之间，超级电容电压在额定范围内。</a:t>
            </a:r>
          </a:p>
          <a:p>
            <a:pPr marL="742950" lvl="1" indent="-285750">
              <a:buFont typeface="Arial" panose="020B0604020202020204" pitchFamily="34" charset="0"/>
              <a:buChar char="•"/>
            </a:pPr>
            <a:r>
              <a:rPr lang="zh-CN" altLang="en-US" dirty="0"/>
              <a:t>控制约束：双向</a:t>
            </a:r>
            <a:r>
              <a:rPr lang="en-US" altLang="zh-CN" dirty="0"/>
              <a:t>DC-DC</a:t>
            </a:r>
            <a:r>
              <a:rPr lang="zh-CN" altLang="en-US" dirty="0"/>
              <a:t>变换器占空比通过</a:t>
            </a:r>
            <a:r>
              <a:rPr lang="en-US" altLang="zh-CN" dirty="0"/>
              <a:t>LADRC</a:t>
            </a:r>
            <a:r>
              <a:rPr lang="zh-CN" altLang="en-US" dirty="0"/>
              <a:t>和</a:t>
            </a:r>
            <a:r>
              <a:rPr lang="en-US" altLang="zh-CN" dirty="0"/>
              <a:t>PSO</a:t>
            </a:r>
            <a:r>
              <a:rPr lang="zh-CN" altLang="en-US" dirty="0"/>
              <a:t>优化后保持稳定，母线电压波动不超过设定阈值。</a:t>
            </a:r>
          </a:p>
          <a:p>
            <a:pPr marL="742950" lvl="1" indent="-285750">
              <a:buFont typeface="Arial" panose="020B0604020202020204" pitchFamily="34" charset="0"/>
              <a:buChar char="•"/>
            </a:pPr>
            <a:r>
              <a:rPr lang="zh-CN" altLang="en-US" dirty="0"/>
              <a:t>鲁棒约束：所有决策在最坏不确定性场景下可行。</a:t>
            </a:r>
          </a:p>
          <a:p>
            <a:r>
              <a:rPr lang="zh-CN" altLang="en-US" dirty="0"/>
              <a:t>输出：第一阶段的</a:t>
            </a:r>
            <a:r>
              <a:rPr lang="en-US" altLang="zh-CN" dirty="0"/>
              <a:t>24</a:t>
            </a:r>
            <a:r>
              <a:rPr lang="zh-CN" altLang="en-US" dirty="0"/>
              <a:t>小时调度计划，第二阶段的分钟级调整指令。</a:t>
            </a:r>
          </a:p>
          <a:p>
            <a:endParaRPr lang="zh-CN" alt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4A4DC5-002A-9F95-FFCA-BA455E2359BE}"/>
            </a:ext>
          </a:extLst>
        </p:cNvPr>
        <p:cNvGrpSpPr/>
        <p:nvPr/>
      </p:nvGrpSpPr>
      <p:grpSpPr>
        <a:xfrm>
          <a:off x="0" y="0"/>
          <a:ext cx="0" cy="0"/>
          <a:chOff x="0" y="0"/>
          <a:chExt cx="0" cy="0"/>
        </a:xfrm>
      </p:grpSpPr>
      <p:sp>
        <p:nvSpPr>
          <p:cNvPr id="71" name="文本框 70">
            <a:extLst>
              <a:ext uri="{FF2B5EF4-FFF2-40B4-BE49-F238E27FC236}">
                <a16:creationId xmlns:a16="http://schemas.microsoft.com/office/drawing/2014/main" id="{8265441C-618A-4FC7-722F-991A665662D8}"/>
              </a:ext>
            </a:extLst>
          </p:cNvPr>
          <p:cNvSpPr txBox="1"/>
          <p:nvPr/>
        </p:nvSpPr>
        <p:spPr>
          <a:xfrm>
            <a:off x="734277" y="1114283"/>
            <a:ext cx="5659750" cy="823302"/>
          </a:xfrm>
          <a:prstGeom prst="rect">
            <a:avLst/>
          </a:prstGeom>
          <a:noFill/>
        </p:spPr>
        <p:txBody>
          <a:bodyPr wrap="square" rtlCol="0">
            <a:spAutoFit/>
          </a:bodyPr>
          <a:lstStyle/>
          <a:p>
            <a:pPr defTabSz="1219200">
              <a:defRPr/>
            </a:pPr>
            <a:r>
              <a:rPr lang="zh-CN" altLang="en-US" sz="2350" b="1" dirty="0">
                <a:solidFill>
                  <a:srgbClr val="34619D"/>
                </a:solidFill>
                <a:latin typeface="微软雅黑" panose="020B0503020204020204" charset="-122"/>
                <a:ea typeface="微软雅黑" panose="020B0503020204020204" charset="-122"/>
              </a:rPr>
              <a:t>两阶段鲁棒优化</a:t>
            </a:r>
            <a:endParaRPr lang="en-US" altLang="zh-CN" sz="2350" b="1" dirty="0">
              <a:solidFill>
                <a:srgbClr val="34619D"/>
              </a:solidFill>
              <a:latin typeface="微软雅黑" panose="020B0503020204020204" charset="-122"/>
              <a:ea typeface="微软雅黑" panose="020B0503020204020204" charset="-122"/>
            </a:endParaRPr>
          </a:p>
          <a:p>
            <a:pPr marL="0" marR="0" lvl="0" indent="0" algn="l" defTabSz="1219200" rtl="0" eaLnBrk="1" fontAlgn="auto" latinLnBrk="0" hangingPunct="1">
              <a:lnSpc>
                <a:spcPct val="100000"/>
              </a:lnSpc>
              <a:spcBef>
                <a:spcPts val="0"/>
              </a:spcBef>
              <a:spcAft>
                <a:spcPts val="0"/>
              </a:spcAft>
              <a:buClrTx/>
              <a:buSzTx/>
              <a:buFontTx/>
              <a:buNone/>
              <a:defRPr/>
            </a:pPr>
            <a:endParaRPr kumimoji="0" lang="zh-CN" altLang="en-US" sz="2350" b="1" i="0" u="none" strike="noStrike" kern="1200" cap="none" spc="0" normalizeH="0" baseline="0" noProof="0" dirty="0">
              <a:ln>
                <a:noFill/>
              </a:ln>
              <a:solidFill>
                <a:srgbClr val="34619D"/>
              </a:solidFill>
              <a:effectLst/>
              <a:uLnTx/>
              <a:uFillTx/>
              <a:latin typeface="微软雅黑" panose="020B0503020204020204" charset="-122"/>
              <a:ea typeface="微软雅黑" panose="020B0503020204020204" charset="-122"/>
              <a:cs typeface="+mn-cs"/>
              <a:sym typeface="+mn-ea"/>
            </a:endParaRPr>
          </a:p>
        </p:txBody>
      </p:sp>
      <p:sp>
        <p:nvSpPr>
          <p:cNvPr id="72" name="矩形 71">
            <a:extLst>
              <a:ext uri="{FF2B5EF4-FFF2-40B4-BE49-F238E27FC236}">
                <a16:creationId xmlns:a16="http://schemas.microsoft.com/office/drawing/2014/main" id="{5A761697-C744-CC4A-FA5E-D0E68A0994FA}"/>
              </a:ext>
            </a:extLst>
          </p:cNvPr>
          <p:cNvSpPr/>
          <p:nvPr/>
        </p:nvSpPr>
        <p:spPr>
          <a:xfrm>
            <a:off x="377256" y="1114283"/>
            <a:ext cx="116985" cy="463584"/>
          </a:xfrm>
          <a:prstGeom prst="rect">
            <a:avLst/>
          </a:prstGeom>
          <a:solidFill>
            <a:srgbClr val="3461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200" rtl="0" eaLnBrk="1" fontAlgn="auto" latinLnBrk="0" hangingPunct="1">
              <a:lnSpc>
                <a:spcPct val="100000"/>
              </a:lnSpc>
              <a:spcBef>
                <a:spcPts val="0"/>
              </a:spcBef>
              <a:spcAft>
                <a:spcPts val="0"/>
              </a:spcAft>
              <a:buClrTx/>
              <a:buSzTx/>
              <a:buFontTx/>
              <a:buNone/>
              <a:defRPr/>
            </a:pPr>
            <a:endParaRPr kumimoji="0" lang="zh-CN" altLang="en-US" sz="1300" b="1"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73" name="矩形 72">
            <a:extLst>
              <a:ext uri="{FF2B5EF4-FFF2-40B4-BE49-F238E27FC236}">
                <a16:creationId xmlns:a16="http://schemas.microsoft.com/office/drawing/2014/main" id="{CB4F7249-DF76-CF9B-0BE1-303F8C66ECDE}"/>
              </a:ext>
            </a:extLst>
          </p:cNvPr>
          <p:cNvSpPr/>
          <p:nvPr/>
        </p:nvSpPr>
        <p:spPr>
          <a:xfrm>
            <a:off x="515397" y="1114283"/>
            <a:ext cx="95828" cy="463584"/>
          </a:xfrm>
          <a:prstGeom prst="rect">
            <a:avLst/>
          </a:prstGeom>
          <a:solidFill>
            <a:srgbClr val="3461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200" rtl="0" eaLnBrk="1" fontAlgn="auto" latinLnBrk="0" hangingPunct="1">
              <a:lnSpc>
                <a:spcPct val="100000"/>
              </a:lnSpc>
              <a:spcBef>
                <a:spcPts val="0"/>
              </a:spcBef>
              <a:spcAft>
                <a:spcPts val="0"/>
              </a:spcAft>
              <a:buClrTx/>
              <a:buSzTx/>
              <a:buFontTx/>
              <a:buNone/>
              <a:defRPr/>
            </a:pPr>
            <a:endParaRPr kumimoji="0" lang="zh-CN" altLang="en-US" sz="1300" b="1"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37" name="矩形 4">
            <a:extLst>
              <a:ext uri="{FF2B5EF4-FFF2-40B4-BE49-F238E27FC236}">
                <a16:creationId xmlns:a16="http://schemas.microsoft.com/office/drawing/2014/main" id="{D1746914-3201-7C13-114D-EB5D1A466114}"/>
              </a:ext>
            </a:extLst>
          </p:cNvPr>
          <p:cNvSpPr/>
          <p:nvPr/>
        </p:nvSpPr>
        <p:spPr>
          <a:xfrm>
            <a:off x="0" y="0"/>
            <a:ext cx="12192000" cy="819632"/>
          </a:xfrm>
          <a:prstGeom prst="rect">
            <a:avLst/>
          </a:prstGeom>
          <a:solidFill>
            <a:schemeClr val="bg1"/>
          </a:solidFill>
          <a:ln>
            <a:noFill/>
          </a:ln>
          <a:effectLst>
            <a:outerShdw blurRad="228600" dist="50800" dir="5400000" algn="t" rotWithShape="0">
              <a:schemeClr val="tx1">
                <a:alpha val="4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88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38" name="TextBox 6">
            <a:extLst>
              <a:ext uri="{FF2B5EF4-FFF2-40B4-BE49-F238E27FC236}">
                <a16:creationId xmlns:a16="http://schemas.microsoft.com/office/drawing/2014/main" id="{34B75BAD-F687-D107-B5E8-F36939C88013}"/>
              </a:ext>
            </a:extLst>
          </p:cNvPr>
          <p:cNvSpPr txBox="1"/>
          <p:nvPr/>
        </p:nvSpPr>
        <p:spPr>
          <a:xfrm>
            <a:off x="3385109" y="238312"/>
            <a:ext cx="1344000" cy="343159"/>
          </a:xfrm>
          <a:prstGeom prst="rect">
            <a:avLst/>
          </a:prstGeom>
          <a:noFill/>
        </p:spPr>
        <p:txBody>
          <a:bodyPr wrap="square" lIns="0" tIns="48000" rIns="0" bIns="48000"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600" b="1" dirty="0">
                <a:solidFill>
                  <a:prstClr val="white"/>
                </a:solidFill>
                <a:latin typeface="微软雅黑" panose="020B0503020204020204" charset="-122"/>
                <a:ea typeface="微软雅黑" panose="020B0503020204020204" charset="-122"/>
              </a:rPr>
              <a:t>研究课题</a:t>
            </a:r>
            <a:endParaRPr kumimoji="0" lang="zh-CN" altLang="en-US" sz="16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sp>
        <p:nvSpPr>
          <p:cNvPr id="39" name="TextBox 9">
            <a:extLst>
              <a:ext uri="{FF2B5EF4-FFF2-40B4-BE49-F238E27FC236}">
                <a16:creationId xmlns:a16="http://schemas.microsoft.com/office/drawing/2014/main" id="{3439CA82-2C6D-3485-0F2E-B9144C37E4DE}"/>
              </a:ext>
            </a:extLst>
          </p:cNvPr>
          <p:cNvSpPr txBox="1"/>
          <p:nvPr/>
        </p:nvSpPr>
        <p:spPr>
          <a:xfrm>
            <a:off x="6918321" y="258829"/>
            <a:ext cx="1344000" cy="343159"/>
          </a:xfrm>
          <a:prstGeom prst="rect">
            <a:avLst/>
          </a:prstGeom>
          <a:noFill/>
        </p:spPr>
        <p:txBody>
          <a:bodyPr wrap="square" lIns="0" tIns="48000" rIns="0" bIns="48000"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600" b="1" i="0" u="none" strike="noStrike" kern="1200" cap="none" spc="0" normalizeH="0" baseline="0" noProof="0" dirty="0">
                <a:ln>
                  <a:noFill/>
                </a:ln>
                <a:solidFill>
                  <a:prstClr val="white">
                    <a:lumMod val="50000"/>
                  </a:prstClr>
                </a:solidFill>
                <a:effectLst/>
                <a:uLnTx/>
                <a:uFillTx/>
                <a:latin typeface="微软雅黑" panose="020B0503020204020204" charset="-122"/>
                <a:ea typeface="微软雅黑" panose="020B0503020204020204" charset="-122"/>
                <a:cs typeface="+mn-cs"/>
              </a:rPr>
              <a:t>课题研究内容</a:t>
            </a:r>
          </a:p>
        </p:txBody>
      </p:sp>
      <p:sp>
        <p:nvSpPr>
          <p:cNvPr id="40" name="TextBox 10">
            <a:extLst>
              <a:ext uri="{FF2B5EF4-FFF2-40B4-BE49-F238E27FC236}">
                <a16:creationId xmlns:a16="http://schemas.microsoft.com/office/drawing/2014/main" id="{452E5ECC-9508-B36F-ED8D-B34C9E1BDC10}"/>
              </a:ext>
            </a:extLst>
          </p:cNvPr>
          <p:cNvSpPr txBox="1"/>
          <p:nvPr/>
        </p:nvSpPr>
        <p:spPr>
          <a:xfrm>
            <a:off x="8595794" y="263264"/>
            <a:ext cx="1344000" cy="343159"/>
          </a:xfrm>
          <a:prstGeom prst="rect">
            <a:avLst/>
          </a:prstGeom>
          <a:noFill/>
        </p:spPr>
        <p:txBody>
          <a:bodyPr wrap="square" lIns="0" tIns="48000" rIns="0" bIns="48000"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600" b="1" i="0" u="none" strike="noStrike" kern="1200" cap="none" spc="0" normalizeH="0" baseline="0" noProof="0" dirty="0">
                <a:ln>
                  <a:noFill/>
                </a:ln>
                <a:solidFill>
                  <a:prstClr val="white">
                    <a:lumMod val="50000"/>
                  </a:prstClr>
                </a:solidFill>
                <a:effectLst/>
                <a:uLnTx/>
                <a:uFillTx/>
                <a:latin typeface="微软雅黑" panose="020B0503020204020204" charset="-122"/>
                <a:ea typeface="微软雅黑" panose="020B0503020204020204" charset="-122"/>
                <a:cs typeface="+mn-cs"/>
              </a:rPr>
              <a:t>已完成工作</a:t>
            </a:r>
          </a:p>
        </p:txBody>
      </p:sp>
      <p:pic>
        <p:nvPicPr>
          <p:cNvPr id="41" name="图片 40">
            <a:extLst>
              <a:ext uri="{FF2B5EF4-FFF2-40B4-BE49-F238E27FC236}">
                <a16:creationId xmlns:a16="http://schemas.microsoft.com/office/drawing/2014/main" id="{A26D6388-49F1-0CC1-76A9-468166E36BE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3137" y="39807"/>
            <a:ext cx="2516121" cy="738472"/>
          </a:xfrm>
          <a:prstGeom prst="rect">
            <a:avLst/>
          </a:prstGeom>
        </p:spPr>
      </p:pic>
      <p:sp>
        <p:nvSpPr>
          <p:cNvPr id="42" name="矩形 41">
            <a:extLst>
              <a:ext uri="{FF2B5EF4-FFF2-40B4-BE49-F238E27FC236}">
                <a16:creationId xmlns:a16="http://schemas.microsoft.com/office/drawing/2014/main" id="{72306BE4-C0B7-87F6-0284-242A740ADA98}"/>
              </a:ext>
            </a:extLst>
          </p:cNvPr>
          <p:cNvSpPr/>
          <p:nvPr/>
        </p:nvSpPr>
        <p:spPr>
          <a:xfrm>
            <a:off x="5029501" y="0"/>
            <a:ext cx="1635315" cy="819632"/>
          </a:xfrm>
          <a:prstGeom prst="rect">
            <a:avLst/>
          </a:prstGeom>
          <a:solidFill>
            <a:srgbClr val="0242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400" b="1"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43" name="TextBox 6">
            <a:extLst>
              <a:ext uri="{FF2B5EF4-FFF2-40B4-BE49-F238E27FC236}">
                <a16:creationId xmlns:a16="http://schemas.microsoft.com/office/drawing/2014/main" id="{FDA92A80-3FC9-06CF-A840-5E4D314354B1}"/>
              </a:ext>
            </a:extLst>
          </p:cNvPr>
          <p:cNvSpPr txBox="1"/>
          <p:nvPr/>
        </p:nvSpPr>
        <p:spPr>
          <a:xfrm>
            <a:off x="3391292" y="243916"/>
            <a:ext cx="1344000" cy="343159"/>
          </a:xfrm>
          <a:prstGeom prst="rect">
            <a:avLst/>
          </a:prstGeom>
          <a:noFill/>
        </p:spPr>
        <p:txBody>
          <a:bodyPr wrap="square" lIns="0" tIns="48000" rIns="0" bIns="48000"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600" b="1" dirty="0">
                <a:solidFill>
                  <a:schemeClr val="bg1">
                    <a:lumMod val="50000"/>
                  </a:schemeClr>
                </a:solidFill>
                <a:latin typeface="微软雅黑" panose="020B0503020204020204" charset="-122"/>
                <a:ea typeface="微软雅黑" panose="020B0503020204020204" charset="-122"/>
              </a:rPr>
              <a:t>研究背景</a:t>
            </a:r>
            <a:endParaRPr kumimoji="0" lang="zh-CN" altLang="en-US" sz="1600" b="1" i="0" u="none" strike="noStrike" kern="1200" cap="none" spc="0" normalizeH="0" baseline="0" noProof="0" dirty="0">
              <a:ln>
                <a:noFill/>
              </a:ln>
              <a:solidFill>
                <a:schemeClr val="bg1">
                  <a:lumMod val="50000"/>
                </a:schemeClr>
              </a:solidFill>
              <a:effectLst/>
              <a:uLnTx/>
              <a:uFillTx/>
              <a:latin typeface="微软雅黑" panose="020B0503020204020204" charset="-122"/>
              <a:ea typeface="微软雅黑" panose="020B0503020204020204" charset="-122"/>
              <a:cs typeface="+mn-cs"/>
            </a:endParaRPr>
          </a:p>
        </p:txBody>
      </p:sp>
      <p:cxnSp>
        <p:nvCxnSpPr>
          <p:cNvPr id="44" name="直接连接符 43">
            <a:extLst>
              <a:ext uri="{FF2B5EF4-FFF2-40B4-BE49-F238E27FC236}">
                <a16:creationId xmlns:a16="http://schemas.microsoft.com/office/drawing/2014/main" id="{24282978-CF03-C67C-CC30-BBEC9CDEE508}"/>
              </a:ext>
            </a:extLst>
          </p:cNvPr>
          <p:cNvCxnSpPr/>
          <p:nvPr/>
        </p:nvCxnSpPr>
        <p:spPr>
          <a:xfrm>
            <a:off x="6802733" y="313246"/>
            <a:ext cx="0" cy="24581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5" name="直接连接符 44">
            <a:extLst>
              <a:ext uri="{FF2B5EF4-FFF2-40B4-BE49-F238E27FC236}">
                <a16:creationId xmlns:a16="http://schemas.microsoft.com/office/drawing/2014/main" id="{4D85B233-BF1C-C24A-C8DC-EB234B84BE4A}"/>
              </a:ext>
            </a:extLst>
          </p:cNvPr>
          <p:cNvCxnSpPr/>
          <p:nvPr/>
        </p:nvCxnSpPr>
        <p:spPr>
          <a:xfrm>
            <a:off x="8480206" y="313246"/>
            <a:ext cx="0" cy="24581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6" name="直接连接符 45">
            <a:extLst>
              <a:ext uri="{FF2B5EF4-FFF2-40B4-BE49-F238E27FC236}">
                <a16:creationId xmlns:a16="http://schemas.microsoft.com/office/drawing/2014/main" id="{EF3B74CC-2CB7-7905-0D78-04F8087D5DA4}"/>
              </a:ext>
            </a:extLst>
          </p:cNvPr>
          <p:cNvCxnSpPr/>
          <p:nvPr/>
        </p:nvCxnSpPr>
        <p:spPr>
          <a:xfrm>
            <a:off x="10077711" y="313246"/>
            <a:ext cx="0" cy="24581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47" name="TextBox 11">
            <a:extLst>
              <a:ext uri="{FF2B5EF4-FFF2-40B4-BE49-F238E27FC236}">
                <a16:creationId xmlns:a16="http://schemas.microsoft.com/office/drawing/2014/main" id="{F12382ED-B0CA-6ECC-ECFF-49611B70889B}"/>
              </a:ext>
            </a:extLst>
          </p:cNvPr>
          <p:cNvSpPr txBox="1"/>
          <p:nvPr/>
        </p:nvSpPr>
        <p:spPr>
          <a:xfrm>
            <a:off x="10344701" y="258829"/>
            <a:ext cx="1635315" cy="343159"/>
          </a:xfrm>
          <a:prstGeom prst="rect">
            <a:avLst/>
          </a:prstGeom>
          <a:noFill/>
        </p:spPr>
        <p:txBody>
          <a:bodyPr wrap="square" lIns="0" tIns="48000" rIns="0" bIns="48000"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600" b="1" dirty="0">
                <a:solidFill>
                  <a:prstClr val="white">
                    <a:lumMod val="50000"/>
                  </a:prstClr>
                </a:solidFill>
                <a:latin typeface="微软雅黑" panose="020B0503020204020204" charset="-122"/>
                <a:ea typeface="微软雅黑" panose="020B0503020204020204" charset="-122"/>
              </a:rPr>
              <a:t>后续计划安排</a:t>
            </a:r>
            <a:endParaRPr kumimoji="0" lang="zh-CN" altLang="en-US" sz="1600" b="1" i="0" u="none" strike="noStrike" kern="1200" cap="none" spc="0" normalizeH="0" baseline="0" noProof="0" dirty="0">
              <a:ln>
                <a:noFill/>
              </a:ln>
              <a:solidFill>
                <a:prstClr val="white">
                  <a:lumMod val="50000"/>
                </a:prstClr>
              </a:solidFill>
              <a:effectLst/>
              <a:uLnTx/>
              <a:uFillTx/>
              <a:latin typeface="微软雅黑" panose="020B0503020204020204" charset="-122"/>
              <a:ea typeface="微软雅黑" panose="020B0503020204020204" charset="-122"/>
              <a:cs typeface="+mn-cs"/>
            </a:endParaRPr>
          </a:p>
        </p:txBody>
      </p:sp>
      <p:cxnSp>
        <p:nvCxnSpPr>
          <p:cNvPr id="49" name="直接连接符 48">
            <a:extLst>
              <a:ext uri="{FF2B5EF4-FFF2-40B4-BE49-F238E27FC236}">
                <a16:creationId xmlns:a16="http://schemas.microsoft.com/office/drawing/2014/main" id="{97573411-44DD-A792-48C7-833BE1A98864}"/>
              </a:ext>
            </a:extLst>
          </p:cNvPr>
          <p:cNvCxnSpPr/>
          <p:nvPr/>
        </p:nvCxnSpPr>
        <p:spPr>
          <a:xfrm>
            <a:off x="4817552" y="301694"/>
            <a:ext cx="0" cy="24581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0" name="TextBox 7">
            <a:extLst>
              <a:ext uri="{FF2B5EF4-FFF2-40B4-BE49-F238E27FC236}">
                <a16:creationId xmlns:a16="http://schemas.microsoft.com/office/drawing/2014/main" id="{96FB75E7-794C-A352-CE82-52AF3837FA92}"/>
              </a:ext>
            </a:extLst>
          </p:cNvPr>
          <p:cNvSpPr txBox="1"/>
          <p:nvPr/>
        </p:nvSpPr>
        <p:spPr>
          <a:xfrm>
            <a:off x="5091743" y="258829"/>
            <a:ext cx="1522895" cy="343159"/>
          </a:xfrm>
          <a:prstGeom prst="rect">
            <a:avLst/>
          </a:prstGeom>
          <a:noFill/>
        </p:spPr>
        <p:txBody>
          <a:bodyPr wrap="square" lIns="0" tIns="48000" rIns="0" bIns="48000"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600" b="1" i="0" u="none" strike="noStrike" kern="1200" cap="none" spc="0" normalizeH="0" baseline="0" noProof="0" dirty="0">
                <a:ln>
                  <a:noFill/>
                </a:ln>
                <a:solidFill>
                  <a:srgbClr val="FFFFFF"/>
                </a:solidFill>
                <a:effectLst/>
                <a:uLnTx/>
                <a:uFillTx/>
                <a:latin typeface="微软雅黑" panose="020B0503020204020204" charset="-122"/>
                <a:ea typeface="微软雅黑" panose="020B0503020204020204" charset="-122"/>
                <a:cs typeface="+mn-cs"/>
              </a:rPr>
              <a:t>研究现状</a:t>
            </a:r>
          </a:p>
        </p:txBody>
      </p:sp>
      <p:sp>
        <p:nvSpPr>
          <p:cNvPr id="3" name="文本框 2">
            <a:extLst>
              <a:ext uri="{FF2B5EF4-FFF2-40B4-BE49-F238E27FC236}">
                <a16:creationId xmlns:a16="http://schemas.microsoft.com/office/drawing/2014/main" id="{98170FCC-AD61-6F40-D282-B2B126D2430A}"/>
              </a:ext>
            </a:extLst>
          </p:cNvPr>
          <p:cNvSpPr txBox="1"/>
          <p:nvPr/>
        </p:nvSpPr>
        <p:spPr>
          <a:xfrm>
            <a:off x="734277" y="1722612"/>
            <a:ext cx="10664559" cy="3139321"/>
          </a:xfrm>
          <a:prstGeom prst="rect">
            <a:avLst/>
          </a:prstGeom>
          <a:noFill/>
        </p:spPr>
        <p:txBody>
          <a:bodyPr wrap="square">
            <a:spAutoFit/>
          </a:bodyPr>
          <a:lstStyle/>
          <a:p>
            <a:r>
              <a:rPr lang="zh-CN" altLang="en-US" b="1" dirty="0"/>
              <a:t>第一阶段：日前优化（</a:t>
            </a:r>
            <a:r>
              <a:rPr lang="en-US" altLang="zh-CN" b="1" dirty="0"/>
              <a:t>Day-Ahead Optimization</a:t>
            </a:r>
            <a:r>
              <a:rPr lang="zh-CN" altLang="en-US" b="1" dirty="0"/>
              <a:t>）</a:t>
            </a:r>
          </a:p>
          <a:p>
            <a:r>
              <a:rPr lang="zh-CN" altLang="en-US" dirty="0">
                <a:effectLst/>
              </a:rPr>
              <a:t>该阶段在发电前一天进行，基于预测数据制定</a:t>
            </a:r>
            <a:r>
              <a:rPr lang="en-US" altLang="zh-CN" dirty="0">
                <a:effectLst/>
              </a:rPr>
              <a:t>24</a:t>
            </a:r>
            <a:r>
              <a:rPr lang="zh-CN" altLang="en-US" dirty="0">
                <a:effectLst/>
              </a:rPr>
              <a:t>小时基线计划。目标是生成鲁棒的调度方案，考虑最坏场景下的不确定性。</a:t>
            </a:r>
          </a:p>
          <a:p>
            <a:pPr>
              <a:buFont typeface="+mj-lt"/>
              <a:buAutoNum type="arabicPeriod"/>
            </a:pPr>
            <a:r>
              <a:rPr lang="zh-CN" altLang="en-US" b="1" dirty="0"/>
              <a:t>数据准备和不确定性建模</a:t>
            </a:r>
            <a:r>
              <a:rPr lang="zh-CN" altLang="en-US" dirty="0"/>
              <a:t>： </a:t>
            </a:r>
          </a:p>
          <a:p>
            <a:pPr marL="742950" lvl="1" indent="-285750">
              <a:buFont typeface="+mj-lt"/>
              <a:buAutoNum type="arabicPeriod"/>
            </a:pPr>
            <a:r>
              <a:rPr lang="zh-CN" altLang="en-US" dirty="0"/>
              <a:t>使用</a:t>
            </a:r>
            <a:r>
              <a:rPr lang="en-US" altLang="zh-CN" dirty="0"/>
              <a:t>ML</a:t>
            </a:r>
            <a:r>
              <a:rPr lang="zh-CN" altLang="en-US" dirty="0"/>
              <a:t>回归预测次日光伏和海流出力：输入历史气象</a:t>
            </a:r>
            <a:r>
              <a:rPr lang="en-US" altLang="zh-CN" dirty="0"/>
              <a:t>/</a:t>
            </a:r>
            <a:r>
              <a:rPr lang="zh-CN" altLang="en-US" dirty="0"/>
              <a:t>潮流数据，分解序列为</a:t>
            </a:r>
            <a:r>
              <a:rPr lang="en-US" altLang="zh-CN" dirty="0"/>
              <a:t>IMFs</a:t>
            </a:r>
            <a:r>
              <a:rPr lang="zh-CN" altLang="en-US" dirty="0"/>
              <a:t>，逐模态回归预测，叠加得到预测值（如光伏峰值</a:t>
            </a:r>
            <a:r>
              <a:rPr lang="en-US" altLang="zh-CN" dirty="0"/>
              <a:t>500kW</a:t>
            </a:r>
            <a:r>
              <a:rPr lang="zh-CN" altLang="en-US" dirty="0"/>
              <a:t>，海流平均</a:t>
            </a:r>
            <a:r>
              <a:rPr lang="en-US" altLang="zh-CN" dirty="0"/>
              <a:t>300kW</a:t>
            </a:r>
            <a:r>
              <a:rPr lang="zh-CN" altLang="en-US" dirty="0"/>
              <a:t>）。</a:t>
            </a:r>
          </a:p>
          <a:p>
            <a:pPr marL="742950" lvl="1" indent="-285750">
              <a:buFont typeface="+mj-lt"/>
              <a:buAutoNum type="arabicPeriod"/>
            </a:pPr>
            <a:r>
              <a:rPr lang="zh-CN" altLang="en-US" dirty="0"/>
              <a:t>定义不确定集：光伏出力误差区间 ，海流误差 ，负载波动</a:t>
            </a:r>
            <a:r>
              <a:rPr lang="en-US" altLang="zh-CN" dirty="0"/>
              <a:t>±15%</a:t>
            </a:r>
            <a:r>
              <a:rPr lang="zh-CN" altLang="en-US" dirty="0"/>
              <a:t>。使用</a:t>
            </a:r>
            <a:r>
              <a:rPr lang="en-US" altLang="zh-CN" dirty="0"/>
              <a:t>PSO</a:t>
            </a:r>
            <a:r>
              <a:rPr lang="zh-CN" altLang="en-US" dirty="0"/>
              <a:t>预优化</a:t>
            </a:r>
            <a:r>
              <a:rPr lang="en-US" altLang="zh-CN" dirty="0"/>
              <a:t>LADRC</a:t>
            </a:r>
            <a:r>
              <a:rPr lang="zh-CN" altLang="en-US" dirty="0"/>
              <a:t>参数，确保控制鲁棒性。</a:t>
            </a:r>
          </a:p>
          <a:p>
            <a:pPr>
              <a:buFont typeface="+mj-lt"/>
              <a:buAutoNum type="arabicPeriod"/>
            </a:pPr>
            <a:r>
              <a:rPr lang="zh-CN" altLang="en-US" b="1" dirty="0"/>
              <a:t>建立优化模型</a:t>
            </a:r>
            <a:r>
              <a:rPr lang="zh-CN" altLang="en-US" dirty="0"/>
              <a:t>： </a:t>
            </a:r>
          </a:p>
          <a:p>
            <a:pPr marL="742950" lvl="1" indent="-285750">
              <a:buFont typeface="+mj-lt"/>
              <a:buAutoNum type="arabicPeriod"/>
            </a:pPr>
            <a:r>
              <a:rPr lang="zh-CN" altLang="en-US" dirty="0"/>
              <a:t>建立目标函数</a:t>
            </a:r>
          </a:p>
          <a:p>
            <a:pPr marL="742950" lvl="1" indent="-285750">
              <a:buFont typeface="+mj-lt"/>
              <a:buAutoNum type="arabicPeriod"/>
            </a:pPr>
            <a:r>
              <a:rPr lang="zh-CN" altLang="en-US" dirty="0"/>
              <a:t>约束：功率平衡、容量限制、储能动态方程以及</a:t>
            </a:r>
            <a:r>
              <a:rPr lang="en-US" altLang="zh-CN" dirty="0"/>
              <a:t>LADRC</a:t>
            </a:r>
            <a:r>
              <a:rPr lang="zh-CN" altLang="en-US" dirty="0"/>
              <a:t>控制约束。</a:t>
            </a:r>
          </a:p>
        </p:txBody>
      </p:sp>
    </p:spTree>
    <p:extLst>
      <p:ext uri="{BB962C8B-B14F-4D97-AF65-F5344CB8AC3E}">
        <p14:creationId xmlns:p14="http://schemas.microsoft.com/office/powerpoint/2010/main" val="12705699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B15FA1-A8EB-9544-1CA9-4D60ECDD2C78}"/>
            </a:ext>
          </a:extLst>
        </p:cNvPr>
        <p:cNvGrpSpPr/>
        <p:nvPr/>
      </p:nvGrpSpPr>
      <p:grpSpPr>
        <a:xfrm>
          <a:off x="0" y="0"/>
          <a:ext cx="0" cy="0"/>
          <a:chOff x="0" y="0"/>
          <a:chExt cx="0" cy="0"/>
        </a:xfrm>
      </p:grpSpPr>
      <p:sp>
        <p:nvSpPr>
          <p:cNvPr id="71" name="文本框 70">
            <a:extLst>
              <a:ext uri="{FF2B5EF4-FFF2-40B4-BE49-F238E27FC236}">
                <a16:creationId xmlns:a16="http://schemas.microsoft.com/office/drawing/2014/main" id="{293CF916-37C2-D573-7331-2B2CF8F47D0C}"/>
              </a:ext>
            </a:extLst>
          </p:cNvPr>
          <p:cNvSpPr txBox="1"/>
          <p:nvPr/>
        </p:nvSpPr>
        <p:spPr>
          <a:xfrm>
            <a:off x="734277" y="1114283"/>
            <a:ext cx="5659750" cy="823302"/>
          </a:xfrm>
          <a:prstGeom prst="rect">
            <a:avLst/>
          </a:prstGeom>
          <a:noFill/>
        </p:spPr>
        <p:txBody>
          <a:bodyPr wrap="square" rtlCol="0">
            <a:spAutoFit/>
          </a:bodyPr>
          <a:lstStyle/>
          <a:p>
            <a:pPr defTabSz="1219200">
              <a:defRPr/>
            </a:pPr>
            <a:r>
              <a:rPr lang="zh-CN" altLang="en-US" sz="2350" b="1" dirty="0">
                <a:solidFill>
                  <a:srgbClr val="34619D"/>
                </a:solidFill>
                <a:latin typeface="微软雅黑" panose="020B0503020204020204" charset="-122"/>
                <a:ea typeface="微软雅黑" panose="020B0503020204020204" charset="-122"/>
              </a:rPr>
              <a:t>两阶段鲁棒优化</a:t>
            </a:r>
            <a:endParaRPr lang="en-US" altLang="zh-CN" sz="2350" b="1" dirty="0">
              <a:solidFill>
                <a:srgbClr val="34619D"/>
              </a:solidFill>
              <a:latin typeface="微软雅黑" panose="020B0503020204020204" charset="-122"/>
              <a:ea typeface="微软雅黑" panose="020B0503020204020204" charset="-122"/>
            </a:endParaRPr>
          </a:p>
          <a:p>
            <a:pPr marL="0" marR="0" lvl="0" indent="0" algn="l" defTabSz="1219200" rtl="0" eaLnBrk="1" fontAlgn="auto" latinLnBrk="0" hangingPunct="1">
              <a:lnSpc>
                <a:spcPct val="100000"/>
              </a:lnSpc>
              <a:spcBef>
                <a:spcPts val="0"/>
              </a:spcBef>
              <a:spcAft>
                <a:spcPts val="0"/>
              </a:spcAft>
              <a:buClrTx/>
              <a:buSzTx/>
              <a:buFontTx/>
              <a:buNone/>
              <a:defRPr/>
            </a:pPr>
            <a:endParaRPr kumimoji="0" lang="zh-CN" altLang="en-US" sz="2350" b="1" i="0" u="none" strike="noStrike" kern="1200" cap="none" spc="0" normalizeH="0" baseline="0" noProof="0" dirty="0">
              <a:ln>
                <a:noFill/>
              </a:ln>
              <a:solidFill>
                <a:srgbClr val="34619D"/>
              </a:solidFill>
              <a:effectLst/>
              <a:uLnTx/>
              <a:uFillTx/>
              <a:latin typeface="微软雅黑" panose="020B0503020204020204" charset="-122"/>
              <a:ea typeface="微软雅黑" panose="020B0503020204020204" charset="-122"/>
              <a:cs typeface="+mn-cs"/>
              <a:sym typeface="+mn-ea"/>
            </a:endParaRPr>
          </a:p>
        </p:txBody>
      </p:sp>
      <p:sp>
        <p:nvSpPr>
          <p:cNvPr id="72" name="矩形 71">
            <a:extLst>
              <a:ext uri="{FF2B5EF4-FFF2-40B4-BE49-F238E27FC236}">
                <a16:creationId xmlns:a16="http://schemas.microsoft.com/office/drawing/2014/main" id="{98F61CE3-5E36-55ED-69D4-26679CB5A769}"/>
              </a:ext>
            </a:extLst>
          </p:cNvPr>
          <p:cNvSpPr/>
          <p:nvPr/>
        </p:nvSpPr>
        <p:spPr>
          <a:xfrm>
            <a:off x="377256" y="1114283"/>
            <a:ext cx="116985" cy="463584"/>
          </a:xfrm>
          <a:prstGeom prst="rect">
            <a:avLst/>
          </a:prstGeom>
          <a:solidFill>
            <a:srgbClr val="3461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200" rtl="0" eaLnBrk="1" fontAlgn="auto" latinLnBrk="0" hangingPunct="1">
              <a:lnSpc>
                <a:spcPct val="100000"/>
              </a:lnSpc>
              <a:spcBef>
                <a:spcPts val="0"/>
              </a:spcBef>
              <a:spcAft>
                <a:spcPts val="0"/>
              </a:spcAft>
              <a:buClrTx/>
              <a:buSzTx/>
              <a:buFontTx/>
              <a:buNone/>
              <a:defRPr/>
            </a:pPr>
            <a:endParaRPr kumimoji="0" lang="zh-CN" altLang="en-US" sz="1300" b="1"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73" name="矩形 72">
            <a:extLst>
              <a:ext uri="{FF2B5EF4-FFF2-40B4-BE49-F238E27FC236}">
                <a16:creationId xmlns:a16="http://schemas.microsoft.com/office/drawing/2014/main" id="{2A8C5BA3-CDFE-88C0-331C-C8559A3575E9}"/>
              </a:ext>
            </a:extLst>
          </p:cNvPr>
          <p:cNvSpPr/>
          <p:nvPr/>
        </p:nvSpPr>
        <p:spPr>
          <a:xfrm>
            <a:off x="515397" y="1114283"/>
            <a:ext cx="95828" cy="463584"/>
          </a:xfrm>
          <a:prstGeom prst="rect">
            <a:avLst/>
          </a:prstGeom>
          <a:solidFill>
            <a:srgbClr val="3461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200" rtl="0" eaLnBrk="1" fontAlgn="auto" latinLnBrk="0" hangingPunct="1">
              <a:lnSpc>
                <a:spcPct val="100000"/>
              </a:lnSpc>
              <a:spcBef>
                <a:spcPts val="0"/>
              </a:spcBef>
              <a:spcAft>
                <a:spcPts val="0"/>
              </a:spcAft>
              <a:buClrTx/>
              <a:buSzTx/>
              <a:buFontTx/>
              <a:buNone/>
              <a:defRPr/>
            </a:pPr>
            <a:endParaRPr kumimoji="0" lang="zh-CN" altLang="en-US" sz="1300" b="1"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37" name="矩形 4">
            <a:extLst>
              <a:ext uri="{FF2B5EF4-FFF2-40B4-BE49-F238E27FC236}">
                <a16:creationId xmlns:a16="http://schemas.microsoft.com/office/drawing/2014/main" id="{A6A12EEB-5A41-6618-419B-7E8EA9475C28}"/>
              </a:ext>
            </a:extLst>
          </p:cNvPr>
          <p:cNvSpPr/>
          <p:nvPr/>
        </p:nvSpPr>
        <p:spPr>
          <a:xfrm>
            <a:off x="0" y="0"/>
            <a:ext cx="12192000" cy="819632"/>
          </a:xfrm>
          <a:prstGeom prst="rect">
            <a:avLst/>
          </a:prstGeom>
          <a:solidFill>
            <a:schemeClr val="bg1"/>
          </a:solidFill>
          <a:ln>
            <a:noFill/>
          </a:ln>
          <a:effectLst>
            <a:outerShdw blurRad="228600" dist="50800" dir="5400000" algn="t" rotWithShape="0">
              <a:schemeClr val="tx1">
                <a:alpha val="4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88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38" name="TextBox 6">
            <a:extLst>
              <a:ext uri="{FF2B5EF4-FFF2-40B4-BE49-F238E27FC236}">
                <a16:creationId xmlns:a16="http://schemas.microsoft.com/office/drawing/2014/main" id="{AD952B73-5125-16E3-C682-0F3A54605562}"/>
              </a:ext>
            </a:extLst>
          </p:cNvPr>
          <p:cNvSpPr txBox="1"/>
          <p:nvPr/>
        </p:nvSpPr>
        <p:spPr>
          <a:xfrm>
            <a:off x="3385109" y="238312"/>
            <a:ext cx="1344000" cy="343159"/>
          </a:xfrm>
          <a:prstGeom prst="rect">
            <a:avLst/>
          </a:prstGeom>
          <a:noFill/>
        </p:spPr>
        <p:txBody>
          <a:bodyPr wrap="square" lIns="0" tIns="48000" rIns="0" bIns="48000"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600" b="1" dirty="0">
                <a:solidFill>
                  <a:prstClr val="white"/>
                </a:solidFill>
                <a:latin typeface="微软雅黑" panose="020B0503020204020204" charset="-122"/>
                <a:ea typeface="微软雅黑" panose="020B0503020204020204" charset="-122"/>
              </a:rPr>
              <a:t>研究课题</a:t>
            </a:r>
            <a:endParaRPr kumimoji="0" lang="zh-CN" altLang="en-US" sz="16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sp>
        <p:nvSpPr>
          <p:cNvPr id="39" name="TextBox 9">
            <a:extLst>
              <a:ext uri="{FF2B5EF4-FFF2-40B4-BE49-F238E27FC236}">
                <a16:creationId xmlns:a16="http://schemas.microsoft.com/office/drawing/2014/main" id="{1F16232E-C90C-AB63-4697-2EA4F0743885}"/>
              </a:ext>
            </a:extLst>
          </p:cNvPr>
          <p:cNvSpPr txBox="1"/>
          <p:nvPr/>
        </p:nvSpPr>
        <p:spPr>
          <a:xfrm>
            <a:off x="6918321" y="258829"/>
            <a:ext cx="1344000" cy="343159"/>
          </a:xfrm>
          <a:prstGeom prst="rect">
            <a:avLst/>
          </a:prstGeom>
          <a:noFill/>
        </p:spPr>
        <p:txBody>
          <a:bodyPr wrap="square" lIns="0" tIns="48000" rIns="0" bIns="48000"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600" b="1" i="0" u="none" strike="noStrike" kern="1200" cap="none" spc="0" normalizeH="0" baseline="0" noProof="0" dirty="0">
                <a:ln>
                  <a:noFill/>
                </a:ln>
                <a:solidFill>
                  <a:prstClr val="white">
                    <a:lumMod val="50000"/>
                  </a:prstClr>
                </a:solidFill>
                <a:effectLst/>
                <a:uLnTx/>
                <a:uFillTx/>
                <a:latin typeface="微软雅黑" panose="020B0503020204020204" charset="-122"/>
                <a:ea typeface="微软雅黑" panose="020B0503020204020204" charset="-122"/>
                <a:cs typeface="+mn-cs"/>
              </a:rPr>
              <a:t>课题研究内容</a:t>
            </a:r>
          </a:p>
        </p:txBody>
      </p:sp>
      <p:sp>
        <p:nvSpPr>
          <p:cNvPr id="40" name="TextBox 10">
            <a:extLst>
              <a:ext uri="{FF2B5EF4-FFF2-40B4-BE49-F238E27FC236}">
                <a16:creationId xmlns:a16="http://schemas.microsoft.com/office/drawing/2014/main" id="{73045A82-9EAF-E07C-C5EB-8085D24C2E2A}"/>
              </a:ext>
            </a:extLst>
          </p:cNvPr>
          <p:cNvSpPr txBox="1"/>
          <p:nvPr/>
        </p:nvSpPr>
        <p:spPr>
          <a:xfrm>
            <a:off x="8595794" y="263264"/>
            <a:ext cx="1344000" cy="343159"/>
          </a:xfrm>
          <a:prstGeom prst="rect">
            <a:avLst/>
          </a:prstGeom>
          <a:noFill/>
        </p:spPr>
        <p:txBody>
          <a:bodyPr wrap="square" lIns="0" tIns="48000" rIns="0" bIns="48000"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600" b="1" i="0" u="none" strike="noStrike" kern="1200" cap="none" spc="0" normalizeH="0" baseline="0" noProof="0" dirty="0">
                <a:ln>
                  <a:noFill/>
                </a:ln>
                <a:solidFill>
                  <a:prstClr val="white">
                    <a:lumMod val="50000"/>
                  </a:prstClr>
                </a:solidFill>
                <a:effectLst/>
                <a:uLnTx/>
                <a:uFillTx/>
                <a:latin typeface="微软雅黑" panose="020B0503020204020204" charset="-122"/>
                <a:ea typeface="微软雅黑" panose="020B0503020204020204" charset="-122"/>
                <a:cs typeface="+mn-cs"/>
              </a:rPr>
              <a:t>已完成工作</a:t>
            </a:r>
          </a:p>
        </p:txBody>
      </p:sp>
      <p:pic>
        <p:nvPicPr>
          <p:cNvPr id="41" name="图片 40">
            <a:extLst>
              <a:ext uri="{FF2B5EF4-FFF2-40B4-BE49-F238E27FC236}">
                <a16:creationId xmlns:a16="http://schemas.microsoft.com/office/drawing/2014/main" id="{96A40E52-8159-AFC2-F52E-A96E67BB2AB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3137" y="39807"/>
            <a:ext cx="2516121" cy="738472"/>
          </a:xfrm>
          <a:prstGeom prst="rect">
            <a:avLst/>
          </a:prstGeom>
        </p:spPr>
      </p:pic>
      <p:sp>
        <p:nvSpPr>
          <p:cNvPr id="42" name="矩形 41">
            <a:extLst>
              <a:ext uri="{FF2B5EF4-FFF2-40B4-BE49-F238E27FC236}">
                <a16:creationId xmlns:a16="http://schemas.microsoft.com/office/drawing/2014/main" id="{A8369090-5E20-C53D-B32F-0F0C2512DB18}"/>
              </a:ext>
            </a:extLst>
          </p:cNvPr>
          <p:cNvSpPr/>
          <p:nvPr/>
        </p:nvSpPr>
        <p:spPr>
          <a:xfrm>
            <a:off x="5029501" y="0"/>
            <a:ext cx="1635315" cy="819632"/>
          </a:xfrm>
          <a:prstGeom prst="rect">
            <a:avLst/>
          </a:prstGeom>
          <a:solidFill>
            <a:srgbClr val="0242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400" b="1"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43" name="TextBox 6">
            <a:extLst>
              <a:ext uri="{FF2B5EF4-FFF2-40B4-BE49-F238E27FC236}">
                <a16:creationId xmlns:a16="http://schemas.microsoft.com/office/drawing/2014/main" id="{4BB4CC8D-B89B-3E3C-45B2-599C30E08229}"/>
              </a:ext>
            </a:extLst>
          </p:cNvPr>
          <p:cNvSpPr txBox="1"/>
          <p:nvPr/>
        </p:nvSpPr>
        <p:spPr>
          <a:xfrm>
            <a:off x="3391292" y="243916"/>
            <a:ext cx="1344000" cy="343159"/>
          </a:xfrm>
          <a:prstGeom prst="rect">
            <a:avLst/>
          </a:prstGeom>
          <a:noFill/>
        </p:spPr>
        <p:txBody>
          <a:bodyPr wrap="square" lIns="0" tIns="48000" rIns="0" bIns="48000"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600" b="1" dirty="0">
                <a:solidFill>
                  <a:schemeClr val="bg1">
                    <a:lumMod val="50000"/>
                  </a:schemeClr>
                </a:solidFill>
                <a:latin typeface="微软雅黑" panose="020B0503020204020204" charset="-122"/>
                <a:ea typeface="微软雅黑" panose="020B0503020204020204" charset="-122"/>
              </a:rPr>
              <a:t>研究背景</a:t>
            </a:r>
            <a:endParaRPr kumimoji="0" lang="zh-CN" altLang="en-US" sz="1600" b="1" i="0" u="none" strike="noStrike" kern="1200" cap="none" spc="0" normalizeH="0" baseline="0" noProof="0" dirty="0">
              <a:ln>
                <a:noFill/>
              </a:ln>
              <a:solidFill>
                <a:schemeClr val="bg1">
                  <a:lumMod val="50000"/>
                </a:schemeClr>
              </a:solidFill>
              <a:effectLst/>
              <a:uLnTx/>
              <a:uFillTx/>
              <a:latin typeface="微软雅黑" panose="020B0503020204020204" charset="-122"/>
              <a:ea typeface="微软雅黑" panose="020B0503020204020204" charset="-122"/>
              <a:cs typeface="+mn-cs"/>
            </a:endParaRPr>
          </a:p>
        </p:txBody>
      </p:sp>
      <p:cxnSp>
        <p:nvCxnSpPr>
          <p:cNvPr id="44" name="直接连接符 43">
            <a:extLst>
              <a:ext uri="{FF2B5EF4-FFF2-40B4-BE49-F238E27FC236}">
                <a16:creationId xmlns:a16="http://schemas.microsoft.com/office/drawing/2014/main" id="{268061BB-2514-CD16-62CA-759EF7B03439}"/>
              </a:ext>
            </a:extLst>
          </p:cNvPr>
          <p:cNvCxnSpPr/>
          <p:nvPr/>
        </p:nvCxnSpPr>
        <p:spPr>
          <a:xfrm>
            <a:off x="6802733" y="313246"/>
            <a:ext cx="0" cy="24581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5" name="直接连接符 44">
            <a:extLst>
              <a:ext uri="{FF2B5EF4-FFF2-40B4-BE49-F238E27FC236}">
                <a16:creationId xmlns:a16="http://schemas.microsoft.com/office/drawing/2014/main" id="{737035E0-C59E-BBFC-3A43-ECC01FAF4E07}"/>
              </a:ext>
            </a:extLst>
          </p:cNvPr>
          <p:cNvCxnSpPr/>
          <p:nvPr/>
        </p:nvCxnSpPr>
        <p:spPr>
          <a:xfrm>
            <a:off x="8480206" y="313246"/>
            <a:ext cx="0" cy="24581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6" name="直接连接符 45">
            <a:extLst>
              <a:ext uri="{FF2B5EF4-FFF2-40B4-BE49-F238E27FC236}">
                <a16:creationId xmlns:a16="http://schemas.microsoft.com/office/drawing/2014/main" id="{54A81BAE-1302-CBDD-C7E3-E463FFBE76D2}"/>
              </a:ext>
            </a:extLst>
          </p:cNvPr>
          <p:cNvCxnSpPr/>
          <p:nvPr/>
        </p:nvCxnSpPr>
        <p:spPr>
          <a:xfrm>
            <a:off x="10077711" y="313246"/>
            <a:ext cx="0" cy="24581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47" name="TextBox 11">
            <a:extLst>
              <a:ext uri="{FF2B5EF4-FFF2-40B4-BE49-F238E27FC236}">
                <a16:creationId xmlns:a16="http://schemas.microsoft.com/office/drawing/2014/main" id="{AFD4698E-CDF6-A67F-5260-1C85F1A9E5A7}"/>
              </a:ext>
            </a:extLst>
          </p:cNvPr>
          <p:cNvSpPr txBox="1"/>
          <p:nvPr/>
        </p:nvSpPr>
        <p:spPr>
          <a:xfrm>
            <a:off x="10344701" y="258829"/>
            <a:ext cx="1635315" cy="343159"/>
          </a:xfrm>
          <a:prstGeom prst="rect">
            <a:avLst/>
          </a:prstGeom>
          <a:noFill/>
        </p:spPr>
        <p:txBody>
          <a:bodyPr wrap="square" lIns="0" tIns="48000" rIns="0" bIns="48000"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600" b="1" dirty="0">
                <a:solidFill>
                  <a:prstClr val="white">
                    <a:lumMod val="50000"/>
                  </a:prstClr>
                </a:solidFill>
                <a:latin typeface="微软雅黑" panose="020B0503020204020204" charset="-122"/>
                <a:ea typeface="微软雅黑" panose="020B0503020204020204" charset="-122"/>
              </a:rPr>
              <a:t>后续计划安排</a:t>
            </a:r>
            <a:endParaRPr kumimoji="0" lang="zh-CN" altLang="en-US" sz="1600" b="1" i="0" u="none" strike="noStrike" kern="1200" cap="none" spc="0" normalizeH="0" baseline="0" noProof="0" dirty="0">
              <a:ln>
                <a:noFill/>
              </a:ln>
              <a:solidFill>
                <a:prstClr val="white">
                  <a:lumMod val="50000"/>
                </a:prstClr>
              </a:solidFill>
              <a:effectLst/>
              <a:uLnTx/>
              <a:uFillTx/>
              <a:latin typeface="微软雅黑" panose="020B0503020204020204" charset="-122"/>
              <a:ea typeface="微软雅黑" panose="020B0503020204020204" charset="-122"/>
              <a:cs typeface="+mn-cs"/>
            </a:endParaRPr>
          </a:p>
        </p:txBody>
      </p:sp>
      <p:cxnSp>
        <p:nvCxnSpPr>
          <p:cNvPr id="49" name="直接连接符 48">
            <a:extLst>
              <a:ext uri="{FF2B5EF4-FFF2-40B4-BE49-F238E27FC236}">
                <a16:creationId xmlns:a16="http://schemas.microsoft.com/office/drawing/2014/main" id="{44540FAD-4C73-DA2C-30F0-7DBC268B43E3}"/>
              </a:ext>
            </a:extLst>
          </p:cNvPr>
          <p:cNvCxnSpPr/>
          <p:nvPr/>
        </p:nvCxnSpPr>
        <p:spPr>
          <a:xfrm>
            <a:off x="4817552" y="301694"/>
            <a:ext cx="0" cy="24581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0" name="TextBox 7">
            <a:extLst>
              <a:ext uri="{FF2B5EF4-FFF2-40B4-BE49-F238E27FC236}">
                <a16:creationId xmlns:a16="http://schemas.microsoft.com/office/drawing/2014/main" id="{F21FFCF3-A675-F22D-EF52-84C5D0DB7647}"/>
              </a:ext>
            </a:extLst>
          </p:cNvPr>
          <p:cNvSpPr txBox="1"/>
          <p:nvPr/>
        </p:nvSpPr>
        <p:spPr>
          <a:xfrm>
            <a:off x="5091743" y="258829"/>
            <a:ext cx="1522895" cy="343159"/>
          </a:xfrm>
          <a:prstGeom prst="rect">
            <a:avLst/>
          </a:prstGeom>
          <a:noFill/>
        </p:spPr>
        <p:txBody>
          <a:bodyPr wrap="square" lIns="0" tIns="48000" rIns="0" bIns="48000"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600" b="1" i="0" u="none" strike="noStrike" kern="1200" cap="none" spc="0" normalizeH="0" baseline="0" noProof="0" dirty="0">
                <a:ln>
                  <a:noFill/>
                </a:ln>
                <a:solidFill>
                  <a:srgbClr val="FFFFFF"/>
                </a:solidFill>
                <a:effectLst/>
                <a:uLnTx/>
                <a:uFillTx/>
                <a:latin typeface="微软雅黑" panose="020B0503020204020204" charset="-122"/>
                <a:ea typeface="微软雅黑" panose="020B0503020204020204" charset="-122"/>
                <a:cs typeface="+mn-cs"/>
              </a:rPr>
              <a:t>研究现状</a:t>
            </a:r>
          </a:p>
        </p:txBody>
      </p:sp>
      <p:sp>
        <p:nvSpPr>
          <p:cNvPr id="3" name="文本框 2">
            <a:extLst>
              <a:ext uri="{FF2B5EF4-FFF2-40B4-BE49-F238E27FC236}">
                <a16:creationId xmlns:a16="http://schemas.microsoft.com/office/drawing/2014/main" id="{06F8DFA8-B532-AC53-278E-40469207DE37}"/>
              </a:ext>
            </a:extLst>
          </p:cNvPr>
          <p:cNvSpPr txBox="1"/>
          <p:nvPr/>
        </p:nvSpPr>
        <p:spPr>
          <a:xfrm>
            <a:off x="859713" y="1713410"/>
            <a:ext cx="9735527" cy="3416320"/>
          </a:xfrm>
          <a:prstGeom prst="rect">
            <a:avLst/>
          </a:prstGeom>
          <a:noFill/>
        </p:spPr>
        <p:txBody>
          <a:bodyPr wrap="square">
            <a:spAutoFit/>
          </a:bodyPr>
          <a:lstStyle/>
          <a:p>
            <a:r>
              <a:rPr lang="zh-CN" altLang="en-US" b="1" dirty="0"/>
              <a:t>第二阶段：实时优化（</a:t>
            </a:r>
            <a:r>
              <a:rPr lang="en-US" altLang="zh-CN" b="1" dirty="0"/>
              <a:t>Real-Time Optimization</a:t>
            </a:r>
            <a:r>
              <a:rPr lang="zh-CN" altLang="en-US" b="1" dirty="0"/>
              <a:t>）</a:t>
            </a:r>
          </a:p>
          <a:p>
            <a:r>
              <a:rPr lang="zh-CN" altLang="en-US" dirty="0">
                <a:effectLst/>
              </a:rPr>
              <a:t>该阶段在实际运行期间进行，基于实时测量数据调整日前计划。目标是应对实际偏差，维持系统稳定。</a:t>
            </a:r>
          </a:p>
          <a:p>
            <a:pPr>
              <a:buFont typeface="+mj-lt"/>
              <a:buAutoNum type="arabicPeriod"/>
            </a:pPr>
            <a:r>
              <a:rPr lang="zh-CN" altLang="en-US" b="1" dirty="0"/>
              <a:t>数据更新和不确定性实现</a:t>
            </a:r>
            <a:r>
              <a:rPr lang="zh-CN" altLang="en-US" dirty="0"/>
              <a:t>： </a:t>
            </a:r>
          </a:p>
          <a:p>
            <a:pPr marL="742950" lvl="1" indent="-285750">
              <a:buFont typeface="+mj-lt"/>
              <a:buAutoNum type="arabicPeriod"/>
            </a:pPr>
            <a:r>
              <a:rPr lang="zh-CN" altLang="en-US" dirty="0"/>
              <a:t>实时采集数据：实际光伏</a:t>
            </a:r>
            <a:r>
              <a:rPr lang="en-US" altLang="zh-CN" dirty="0"/>
              <a:t>/</a:t>
            </a:r>
            <a:r>
              <a:rPr lang="zh-CN" altLang="en-US" dirty="0"/>
              <a:t>海流出力（通过传感器）、负载需求、母线电压。</a:t>
            </a:r>
          </a:p>
          <a:p>
            <a:pPr marL="742950" lvl="1" indent="-285750">
              <a:buFont typeface="+mj-lt"/>
              <a:buAutoNum type="arabicPeriod"/>
            </a:pPr>
            <a:r>
              <a:rPr lang="zh-CN" altLang="en-US" dirty="0"/>
              <a:t>计算偏差：与日前计划比较。</a:t>
            </a:r>
          </a:p>
          <a:p>
            <a:pPr marL="742950" lvl="1" indent="-285750">
              <a:buFont typeface="+mj-lt"/>
              <a:buAutoNum type="arabicPeriod"/>
            </a:pPr>
            <a:r>
              <a:rPr lang="zh-CN" altLang="en-US" dirty="0"/>
              <a:t>更新</a:t>
            </a:r>
            <a:r>
              <a:rPr lang="en-US" altLang="zh-CN" dirty="0"/>
              <a:t>LADRC</a:t>
            </a:r>
            <a:r>
              <a:rPr lang="zh-CN" altLang="en-US" dirty="0"/>
              <a:t>：若偏差大，使用</a:t>
            </a:r>
            <a:r>
              <a:rPr lang="en-US" altLang="zh-CN" dirty="0"/>
              <a:t>PSO</a:t>
            </a:r>
            <a:r>
              <a:rPr lang="zh-CN" altLang="en-US" dirty="0"/>
              <a:t>在线微调参数（带宽调整</a:t>
            </a:r>
            <a:r>
              <a:rPr lang="en-US" altLang="zh-CN" dirty="0"/>
              <a:t>±10%</a:t>
            </a:r>
            <a:r>
              <a:rPr lang="zh-CN" altLang="en-US" dirty="0"/>
              <a:t>），通过双闭环（内环</a:t>
            </a:r>
            <a:r>
              <a:rPr lang="en-US" altLang="zh-CN" dirty="0"/>
              <a:t>PI</a:t>
            </a:r>
            <a:r>
              <a:rPr lang="zh-CN" altLang="en-US" dirty="0"/>
              <a:t>电流环、外环</a:t>
            </a:r>
            <a:r>
              <a:rPr lang="en-US" altLang="zh-CN" dirty="0"/>
              <a:t>LADRC</a:t>
            </a:r>
            <a:r>
              <a:rPr lang="zh-CN" altLang="en-US" dirty="0"/>
              <a:t>电压环）稳定 直流母线电压。</a:t>
            </a:r>
          </a:p>
          <a:p>
            <a:pPr>
              <a:buFont typeface="+mj-lt"/>
              <a:buAutoNum type="arabicPeriod"/>
            </a:pPr>
            <a:r>
              <a:rPr lang="zh-CN" altLang="en-US" b="1" dirty="0"/>
              <a:t>建立优化模型</a:t>
            </a:r>
            <a:r>
              <a:rPr lang="zh-CN" altLang="en-US" dirty="0"/>
              <a:t>： </a:t>
            </a:r>
          </a:p>
          <a:p>
            <a:pPr marL="742950" lvl="1" indent="-285750">
              <a:buFont typeface="+mj-lt"/>
              <a:buAutoNum type="arabicPeriod"/>
            </a:pPr>
            <a:r>
              <a:rPr lang="zh-CN" altLang="en-US" dirty="0"/>
              <a:t>建立目标函数</a:t>
            </a:r>
          </a:p>
          <a:p>
            <a:pPr marL="742950" lvl="1" indent="-285750">
              <a:buFont typeface="+mj-lt"/>
              <a:buAutoNum type="arabicPeriod"/>
            </a:pPr>
            <a:r>
              <a:rPr lang="zh-CN" altLang="en-US" dirty="0"/>
              <a:t>约束：动态功率平衡、储能状态更新（超级电容优先响应快速波动，锂电池处理长期偏差）、容量限制，以及日前计划的边界（调整幅度≤</a:t>
            </a:r>
            <a:r>
              <a:rPr lang="en-US" altLang="zh-CN" dirty="0"/>
              <a:t>10%</a:t>
            </a:r>
            <a:r>
              <a:rPr lang="zh-CN" altLang="en-US" dirty="0"/>
              <a:t>）。</a:t>
            </a:r>
          </a:p>
        </p:txBody>
      </p:sp>
    </p:spTree>
    <p:extLst>
      <p:ext uri="{BB962C8B-B14F-4D97-AF65-F5344CB8AC3E}">
        <p14:creationId xmlns:p14="http://schemas.microsoft.com/office/powerpoint/2010/main" val="34636848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14F617-463F-2259-3815-8FFDAAB93993}"/>
            </a:ext>
          </a:extLst>
        </p:cNvPr>
        <p:cNvGrpSpPr/>
        <p:nvPr/>
      </p:nvGrpSpPr>
      <p:grpSpPr>
        <a:xfrm>
          <a:off x="0" y="0"/>
          <a:ext cx="0" cy="0"/>
          <a:chOff x="0" y="0"/>
          <a:chExt cx="0" cy="0"/>
        </a:xfrm>
      </p:grpSpPr>
      <p:sp>
        <p:nvSpPr>
          <p:cNvPr id="71" name="文本框 70">
            <a:extLst>
              <a:ext uri="{FF2B5EF4-FFF2-40B4-BE49-F238E27FC236}">
                <a16:creationId xmlns:a16="http://schemas.microsoft.com/office/drawing/2014/main" id="{0A0C7422-7D9C-BC5A-4DD7-7E870B27EC13}"/>
              </a:ext>
            </a:extLst>
          </p:cNvPr>
          <p:cNvSpPr txBox="1"/>
          <p:nvPr/>
        </p:nvSpPr>
        <p:spPr>
          <a:xfrm>
            <a:off x="734277" y="1114283"/>
            <a:ext cx="5659750" cy="823302"/>
          </a:xfrm>
          <a:prstGeom prst="rect">
            <a:avLst/>
          </a:prstGeom>
          <a:noFill/>
        </p:spPr>
        <p:txBody>
          <a:bodyPr wrap="square" rtlCol="0">
            <a:spAutoFit/>
          </a:bodyPr>
          <a:lstStyle/>
          <a:p>
            <a:pPr defTabSz="1219200">
              <a:defRPr/>
            </a:pPr>
            <a:r>
              <a:rPr lang="zh-CN" altLang="en-US" sz="2350" b="1" dirty="0">
                <a:solidFill>
                  <a:srgbClr val="34619D"/>
                </a:solidFill>
                <a:latin typeface="微软雅黑" panose="020B0503020204020204" charset="-122"/>
                <a:ea typeface="微软雅黑" panose="020B0503020204020204" charset="-122"/>
              </a:rPr>
              <a:t>两阶段鲁棒优化</a:t>
            </a:r>
            <a:endParaRPr lang="en-US" altLang="zh-CN" sz="2350" b="1" dirty="0">
              <a:solidFill>
                <a:srgbClr val="34619D"/>
              </a:solidFill>
              <a:latin typeface="微软雅黑" panose="020B0503020204020204" charset="-122"/>
              <a:ea typeface="微软雅黑" panose="020B0503020204020204" charset="-122"/>
            </a:endParaRPr>
          </a:p>
          <a:p>
            <a:pPr marL="0" marR="0" lvl="0" indent="0" algn="l" defTabSz="1219200" rtl="0" eaLnBrk="1" fontAlgn="auto" latinLnBrk="0" hangingPunct="1">
              <a:lnSpc>
                <a:spcPct val="100000"/>
              </a:lnSpc>
              <a:spcBef>
                <a:spcPts val="0"/>
              </a:spcBef>
              <a:spcAft>
                <a:spcPts val="0"/>
              </a:spcAft>
              <a:buClrTx/>
              <a:buSzTx/>
              <a:buFontTx/>
              <a:buNone/>
              <a:defRPr/>
            </a:pPr>
            <a:endParaRPr kumimoji="0" lang="zh-CN" altLang="en-US" sz="2350" b="1" i="0" u="none" strike="noStrike" kern="1200" cap="none" spc="0" normalizeH="0" baseline="0" noProof="0" dirty="0">
              <a:ln>
                <a:noFill/>
              </a:ln>
              <a:solidFill>
                <a:srgbClr val="34619D"/>
              </a:solidFill>
              <a:effectLst/>
              <a:uLnTx/>
              <a:uFillTx/>
              <a:latin typeface="微软雅黑" panose="020B0503020204020204" charset="-122"/>
              <a:ea typeface="微软雅黑" panose="020B0503020204020204" charset="-122"/>
              <a:cs typeface="+mn-cs"/>
              <a:sym typeface="+mn-ea"/>
            </a:endParaRPr>
          </a:p>
        </p:txBody>
      </p:sp>
      <p:sp>
        <p:nvSpPr>
          <p:cNvPr id="72" name="矩形 71">
            <a:extLst>
              <a:ext uri="{FF2B5EF4-FFF2-40B4-BE49-F238E27FC236}">
                <a16:creationId xmlns:a16="http://schemas.microsoft.com/office/drawing/2014/main" id="{620E59A5-7640-5EC8-C1B5-30FF8AA56672}"/>
              </a:ext>
            </a:extLst>
          </p:cNvPr>
          <p:cNvSpPr/>
          <p:nvPr/>
        </p:nvSpPr>
        <p:spPr>
          <a:xfrm>
            <a:off x="377256" y="1114283"/>
            <a:ext cx="116985" cy="463584"/>
          </a:xfrm>
          <a:prstGeom prst="rect">
            <a:avLst/>
          </a:prstGeom>
          <a:solidFill>
            <a:srgbClr val="3461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200" rtl="0" eaLnBrk="1" fontAlgn="auto" latinLnBrk="0" hangingPunct="1">
              <a:lnSpc>
                <a:spcPct val="100000"/>
              </a:lnSpc>
              <a:spcBef>
                <a:spcPts val="0"/>
              </a:spcBef>
              <a:spcAft>
                <a:spcPts val="0"/>
              </a:spcAft>
              <a:buClrTx/>
              <a:buSzTx/>
              <a:buFontTx/>
              <a:buNone/>
              <a:defRPr/>
            </a:pPr>
            <a:endParaRPr kumimoji="0" lang="zh-CN" altLang="en-US" sz="1300" b="1"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73" name="矩形 72">
            <a:extLst>
              <a:ext uri="{FF2B5EF4-FFF2-40B4-BE49-F238E27FC236}">
                <a16:creationId xmlns:a16="http://schemas.microsoft.com/office/drawing/2014/main" id="{E9CC762E-C0DB-1452-5CCC-7FABE4434D56}"/>
              </a:ext>
            </a:extLst>
          </p:cNvPr>
          <p:cNvSpPr/>
          <p:nvPr/>
        </p:nvSpPr>
        <p:spPr>
          <a:xfrm>
            <a:off x="515397" y="1114283"/>
            <a:ext cx="95828" cy="463584"/>
          </a:xfrm>
          <a:prstGeom prst="rect">
            <a:avLst/>
          </a:prstGeom>
          <a:solidFill>
            <a:srgbClr val="3461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200" rtl="0" eaLnBrk="1" fontAlgn="auto" latinLnBrk="0" hangingPunct="1">
              <a:lnSpc>
                <a:spcPct val="100000"/>
              </a:lnSpc>
              <a:spcBef>
                <a:spcPts val="0"/>
              </a:spcBef>
              <a:spcAft>
                <a:spcPts val="0"/>
              </a:spcAft>
              <a:buClrTx/>
              <a:buSzTx/>
              <a:buFontTx/>
              <a:buNone/>
              <a:defRPr/>
            </a:pPr>
            <a:endParaRPr kumimoji="0" lang="zh-CN" altLang="en-US" sz="1300" b="1"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37" name="矩形 4">
            <a:extLst>
              <a:ext uri="{FF2B5EF4-FFF2-40B4-BE49-F238E27FC236}">
                <a16:creationId xmlns:a16="http://schemas.microsoft.com/office/drawing/2014/main" id="{4B147F00-A7F7-B137-A78D-0B5C22D8C622}"/>
              </a:ext>
            </a:extLst>
          </p:cNvPr>
          <p:cNvSpPr/>
          <p:nvPr/>
        </p:nvSpPr>
        <p:spPr>
          <a:xfrm>
            <a:off x="0" y="0"/>
            <a:ext cx="12192000" cy="819632"/>
          </a:xfrm>
          <a:prstGeom prst="rect">
            <a:avLst/>
          </a:prstGeom>
          <a:solidFill>
            <a:schemeClr val="bg1"/>
          </a:solidFill>
          <a:ln>
            <a:noFill/>
          </a:ln>
          <a:effectLst>
            <a:outerShdw blurRad="228600" dist="50800" dir="5400000" algn="t" rotWithShape="0">
              <a:schemeClr val="tx1">
                <a:alpha val="4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88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38" name="TextBox 6">
            <a:extLst>
              <a:ext uri="{FF2B5EF4-FFF2-40B4-BE49-F238E27FC236}">
                <a16:creationId xmlns:a16="http://schemas.microsoft.com/office/drawing/2014/main" id="{2E7AA885-6217-0FA3-9E69-A0FA8348CA1E}"/>
              </a:ext>
            </a:extLst>
          </p:cNvPr>
          <p:cNvSpPr txBox="1"/>
          <p:nvPr/>
        </p:nvSpPr>
        <p:spPr>
          <a:xfrm>
            <a:off x="3385109" y="238312"/>
            <a:ext cx="1344000" cy="343159"/>
          </a:xfrm>
          <a:prstGeom prst="rect">
            <a:avLst/>
          </a:prstGeom>
          <a:noFill/>
        </p:spPr>
        <p:txBody>
          <a:bodyPr wrap="square" lIns="0" tIns="48000" rIns="0" bIns="48000"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600" b="1" dirty="0">
                <a:solidFill>
                  <a:prstClr val="white"/>
                </a:solidFill>
                <a:latin typeface="微软雅黑" panose="020B0503020204020204" charset="-122"/>
                <a:ea typeface="微软雅黑" panose="020B0503020204020204" charset="-122"/>
              </a:rPr>
              <a:t>研究课题</a:t>
            </a:r>
            <a:endParaRPr kumimoji="0" lang="zh-CN" altLang="en-US" sz="16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sp>
        <p:nvSpPr>
          <p:cNvPr id="39" name="TextBox 9">
            <a:extLst>
              <a:ext uri="{FF2B5EF4-FFF2-40B4-BE49-F238E27FC236}">
                <a16:creationId xmlns:a16="http://schemas.microsoft.com/office/drawing/2014/main" id="{D21738ED-1417-8A76-FBA7-97357B65F05C}"/>
              </a:ext>
            </a:extLst>
          </p:cNvPr>
          <p:cNvSpPr txBox="1"/>
          <p:nvPr/>
        </p:nvSpPr>
        <p:spPr>
          <a:xfrm>
            <a:off x="6918321" y="258829"/>
            <a:ext cx="1344000" cy="343159"/>
          </a:xfrm>
          <a:prstGeom prst="rect">
            <a:avLst/>
          </a:prstGeom>
          <a:noFill/>
        </p:spPr>
        <p:txBody>
          <a:bodyPr wrap="square" lIns="0" tIns="48000" rIns="0" bIns="48000"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600" b="1" i="0" u="none" strike="noStrike" kern="1200" cap="none" spc="0" normalizeH="0" baseline="0" noProof="0" dirty="0">
                <a:ln>
                  <a:noFill/>
                </a:ln>
                <a:solidFill>
                  <a:prstClr val="white">
                    <a:lumMod val="50000"/>
                  </a:prstClr>
                </a:solidFill>
                <a:effectLst/>
                <a:uLnTx/>
                <a:uFillTx/>
                <a:latin typeface="微软雅黑" panose="020B0503020204020204" charset="-122"/>
                <a:ea typeface="微软雅黑" panose="020B0503020204020204" charset="-122"/>
                <a:cs typeface="+mn-cs"/>
              </a:rPr>
              <a:t>课题研究内容</a:t>
            </a:r>
          </a:p>
        </p:txBody>
      </p:sp>
      <p:sp>
        <p:nvSpPr>
          <p:cNvPr id="40" name="TextBox 10">
            <a:extLst>
              <a:ext uri="{FF2B5EF4-FFF2-40B4-BE49-F238E27FC236}">
                <a16:creationId xmlns:a16="http://schemas.microsoft.com/office/drawing/2014/main" id="{11210D87-8CB1-3F20-37D9-FB42F1954CC9}"/>
              </a:ext>
            </a:extLst>
          </p:cNvPr>
          <p:cNvSpPr txBox="1"/>
          <p:nvPr/>
        </p:nvSpPr>
        <p:spPr>
          <a:xfrm>
            <a:off x="8595794" y="263264"/>
            <a:ext cx="1344000" cy="343159"/>
          </a:xfrm>
          <a:prstGeom prst="rect">
            <a:avLst/>
          </a:prstGeom>
          <a:noFill/>
        </p:spPr>
        <p:txBody>
          <a:bodyPr wrap="square" lIns="0" tIns="48000" rIns="0" bIns="48000"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600" b="1" i="0" u="none" strike="noStrike" kern="1200" cap="none" spc="0" normalizeH="0" baseline="0" noProof="0" dirty="0">
                <a:ln>
                  <a:noFill/>
                </a:ln>
                <a:solidFill>
                  <a:prstClr val="white">
                    <a:lumMod val="50000"/>
                  </a:prstClr>
                </a:solidFill>
                <a:effectLst/>
                <a:uLnTx/>
                <a:uFillTx/>
                <a:latin typeface="微软雅黑" panose="020B0503020204020204" charset="-122"/>
                <a:ea typeface="微软雅黑" panose="020B0503020204020204" charset="-122"/>
                <a:cs typeface="+mn-cs"/>
              </a:rPr>
              <a:t>已完成工作</a:t>
            </a:r>
          </a:p>
        </p:txBody>
      </p:sp>
      <p:pic>
        <p:nvPicPr>
          <p:cNvPr id="41" name="图片 40">
            <a:extLst>
              <a:ext uri="{FF2B5EF4-FFF2-40B4-BE49-F238E27FC236}">
                <a16:creationId xmlns:a16="http://schemas.microsoft.com/office/drawing/2014/main" id="{3A02C5DC-90DC-34BF-49AB-52C5D93F132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3137" y="39807"/>
            <a:ext cx="2516121" cy="738472"/>
          </a:xfrm>
          <a:prstGeom prst="rect">
            <a:avLst/>
          </a:prstGeom>
        </p:spPr>
      </p:pic>
      <p:sp>
        <p:nvSpPr>
          <p:cNvPr id="42" name="矩形 41">
            <a:extLst>
              <a:ext uri="{FF2B5EF4-FFF2-40B4-BE49-F238E27FC236}">
                <a16:creationId xmlns:a16="http://schemas.microsoft.com/office/drawing/2014/main" id="{7240768B-4A92-BD99-80BB-F7819E1CD81E}"/>
              </a:ext>
            </a:extLst>
          </p:cNvPr>
          <p:cNvSpPr/>
          <p:nvPr/>
        </p:nvSpPr>
        <p:spPr>
          <a:xfrm>
            <a:off x="5029501" y="0"/>
            <a:ext cx="1635315" cy="819632"/>
          </a:xfrm>
          <a:prstGeom prst="rect">
            <a:avLst/>
          </a:prstGeom>
          <a:solidFill>
            <a:srgbClr val="0242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400" b="1"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43" name="TextBox 6">
            <a:extLst>
              <a:ext uri="{FF2B5EF4-FFF2-40B4-BE49-F238E27FC236}">
                <a16:creationId xmlns:a16="http://schemas.microsoft.com/office/drawing/2014/main" id="{C55E4C3F-06A2-8B56-DE82-5DFA46C34B22}"/>
              </a:ext>
            </a:extLst>
          </p:cNvPr>
          <p:cNvSpPr txBox="1"/>
          <p:nvPr/>
        </p:nvSpPr>
        <p:spPr>
          <a:xfrm>
            <a:off x="3391292" y="243916"/>
            <a:ext cx="1344000" cy="343159"/>
          </a:xfrm>
          <a:prstGeom prst="rect">
            <a:avLst/>
          </a:prstGeom>
          <a:noFill/>
        </p:spPr>
        <p:txBody>
          <a:bodyPr wrap="square" lIns="0" tIns="48000" rIns="0" bIns="48000"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600" b="1" dirty="0">
                <a:solidFill>
                  <a:schemeClr val="bg1">
                    <a:lumMod val="50000"/>
                  </a:schemeClr>
                </a:solidFill>
                <a:latin typeface="微软雅黑" panose="020B0503020204020204" charset="-122"/>
                <a:ea typeface="微软雅黑" panose="020B0503020204020204" charset="-122"/>
              </a:rPr>
              <a:t>研究背景</a:t>
            </a:r>
            <a:endParaRPr kumimoji="0" lang="zh-CN" altLang="en-US" sz="1600" b="1" i="0" u="none" strike="noStrike" kern="1200" cap="none" spc="0" normalizeH="0" baseline="0" noProof="0" dirty="0">
              <a:ln>
                <a:noFill/>
              </a:ln>
              <a:solidFill>
                <a:schemeClr val="bg1">
                  <a:lumMod val="50000"/>
                </a:schemeClr>
              </a:solidFill>
              <a:effectLst/>
              <a:uLnTx/>
              <a:uFillTx/>
              <a:latin typeface="微软雅黑" panose="020B0503020204020204" charset="-122"/>
              <a:ea typeface="微软雅黑" panose="020B0503020204020204" charset="-122"/>
              <a:cs typeface="+mn-cs"/>
            </a:endParaRPr>
          </a:p>
        </p:txBody>
      </p:sp>
      <p:cxnSp>
        <p:nvCxnSpPr>
          <p:cNvPr id="44" name="直接连接符 43">
            <a:extLst>
              <a:ext uri="{FF2B5EF4-FFF2-40B4-BE49-F238E27FC236}">
                <a16:creationId xmlns:a16="http://schemas.microsoft.com/office/drawing/2014/main" id="{F071B95F-CE13-23E9-744C-9A684F9B30ED}"/>
              </a:ext>
            </a:extLst>
          </p:cNvPr>
          <p:cNvCxnSpPr/>
          <p:nvPr/>
        </p:nvCxnSpPr>
        <p:spPr>
          <a:xfrm>
            <a:off x="6802733" y="313246"/>
            <a:ext cx="0" cy="24581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5" name="直接连接符 44">
            <a:extLst>
              <a:ext uri="{FF2B5EF4-FFF2-40B4-BE49-F238E27FC236}">
                <a16:creationId xmlns:a16="http://schemas.microsoft.com/office/drawing/2014/main" id="{E06855D3-CD3B-61A0-71B0-41DCB76676CB}"/>
              </a:ext>
            </a:extLst>
          </p:cNvPr>
          <p:cNvCxnSpPr/>
          <p:nvPr/>
        </p:nvCxnSpPr>
        <p:spPr>
          <a:xfrm>
            <a:off x="8480206" y="313246"/>
            <a:ext cx="0" cy="24581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6" name="直接连接符 45">
            <a:extLst>
              <a:ext uri="{FF2B5EF4-FFF2-40B4-BE49-F238E27FC236}">
                <a16:creationId xmlns:a16="http://schemas.microsoft.com/office/drawing/2014/main" id="{818FE4D0-28AA-63C6-3BC0-A9693531F457}"/>
              </a:ext>
            </a:extLst>
          </p:cNvPr>
          <p:cNvCxnSpPr/>
          <p:nvPr/>
        </p:nvCxnSpPr>
        <p:spPr>
          <a:xfrm>
            <a:off x="10077711" y="313246"/>
            <a:ext cx="0" cy="24581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47" name="TextBox 11">
            <a:extLst>
              <a:ext uri="{FF2B5EF4-FFF2-40B4-BE49-F238E27FC236}">
                <a16:creationId xmlns:a16="http://schemas.microsoft.com/office/drawing/2014/main" id="{F2C96BFF-5A20-28D8-1AB0-1A0011D0356D}"/>
              </a:ext>
            </a:extLst>
          </p:cNvPr>
          <p:cNvSpPr txBox="1"/>
          <p:nvPr/>
        </p:nvSpPr>
        <p:spPr>
          <a:xfrm>
            <a:off x="10344701" y="258829"/>
            <a:ext cx="1635315" cy="343159"/>
          </a:xfrm>
          <a:prstGeom prst="rect">
            <a:avLst/>
          </a:prstGeom>
          <a:noFill/>
        </p:spPr>
        <p:txBody>
          <a:bodyPr wrap="square" lIns="0" tIns="48000" rIns="0" bIns="48000"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600" b="1" dirty="0">
                <a:solidFill>
                  <a:prstClr val="white">
                    <a:lumMod val="50000"/>
                  </a:prstClr>
                </a:solidFill>
                <a:latin typeface="微软雅黑" panose="020B0503020204020204" charset="-122"/>
                <a:ea typeface="微软雅黑" panose="020B0503020204020204" charset="-122"/>
              </a:rPr>
              <a:t>后续计划安排</a:t>
            </a:r>
            <a:endParaRPr kumimoji="0" lang="zh-CN" altLang="en-US" sz="1600" b="1" i="0" u="none" strike="noStrike" kern="1200" cap="none" spc="0" normalizeH="0" baseline="0" noProof="0" dirty="0">
              <a:ln>
                <a:noFill/>
              </a:ln>
              <a:solidFill>
                <a:prstClr val="white">
                  <a:lumMod val="50000"/>
                </a:prstClr>
              </a:solidFill>
              <a:effectLst/>
              <a:uLnTx/>
              <a:uFillTx/>
              <a:latin typeface="微软雅黑" panose="020B0503020204020204" charset="-122"/>
              <a:ea typeface="微软雅黑" panose="020B0503020204020204" charset="-122"/>
              <a:cs typeface="+mn-cs"/>
            </a:endParaRPr>
          </a:p>
        </p:txBody>
      </p:sp>
      <p:cxnSp>
        <p:nvCxnSpPr>
          <p:cNvPr id="49" name="直接连接符 48">
            <a:extLst>
              <a:ext uri="{FF2B5EF4-FFF2-40B4-BE49-F238E27FC236}">
                <a16:creationId xmlns:a16="http://schemas.microsoft.com/office/drawing/2014/main" id="{38F71EF6-9CAF-3A48-C4D4-E4EEC260AA0A}"/>
              </a:ext>
            </a:extLst>
          </p:cNvPr>
          <p:cNvCxnSpPr/>
          <p:nvPr/>
        </p:nvCxnSpPr>
        <p:spPr>
          <a:xfrm>
            <a:off x="4817552" y="301694"/>
            <a:ext cx="0" cy="24581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0" name="TextBox 7">
            <a:extLst>
              <a:ext uri="{FF2B5EF4-FFF2-40B4-BE49-F238E27FC236}">
                <a16:creationId xmlns:a16="http://schemas.microsoft.com/office/drawing/2014/main" id="{8EC68098-19DB-826F-005E-DBE0563D0F8A}"/>
              </a:ext>
            </a:extLst>
          </p:cNvPr>
          <p:cNvSpPr txBox="1"/>
          <p:nvPr/>
        </p:nvSpPr>
        <p:spPr>
          <a:xfrm>
            <a:off x="5091743" y="258829"/>
            <a:ext cx="1522895" cy="343159"/>
          </a:xfrm>
          <a:prstGeom prst="rect">
            <a:avLst/>
          </a:prstGeom>
          <a:noFill/>
        </p:spPr>
        <p:txBody>
          <a:bodyPr wrap="square" lIns="0" tIns="48000" rIns="0" bIns="48000"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600" b="1" i="0" u="none" strike="noStrike" kern="1200" cap="none" spc="0" normalizeH="0" baseline="0" noProof="0" dirty="0">
                <a:ln>
                  <a:noFill/>
                </a:ln>
                <a:solidFill>
                  <a:srgbClr val="FFFFFF"/>
                </a:solidFill>
                <a:effectLst/>
                <a:uLnTx/>
                <a:uFillTx/>
                <a:latin typeface="微软雅黑" panose="020B0503020204020204" charset="-122"/>
                <a:ea typeface="微软雅黑" panose="020B0503020204020204" charset="-122"/>
                <a:cs typeface="+mn-cs"/>
              </a:rPr>
              <a:t>研究现状</a:t>
            </a:r>
          </a:p>
        </p:txBody>
      </p:sp>
      <p:sp>
        <p:nvSpPr>
          <p:cNvPr id="6" name="文本框 5">
            <a:extLst>
              <a:ext uri="{FF2B5EF4-FFF2-40B4-BE49-F238E27FC236}">
                <a16:creationId xmlns:a16="http://schemas.microsoft.com/office/drawing/2014/main" id="{DC3044F3-D9C6-C9F3-AAC0-3400630CA103}"/>
              </a:ext>
            </a:extLst>
          </p:cNvPr>
          <p:cNvSpPr txBox="1"/>
          <p:nvPr/>
        </p:nvSpPr>
        <p:spPr>
          <a:xfrm>
            <a:off x="821484" y="1825496"/>
            <a:ext cx="9661669" cy="3139321"/>
          </a:xfrm>
          <a:prstGeom prst="rect">
            <a:avLst/>
          </a:prstGeom>
          <a:noFill/>
        </p:spPr>
        <p:txBody>
          <a:bodyPr wrap="square">
            <a:spAutoFit/>
          </a:bodyPr>
          <a:lstStyle/>
          <a:p>
            <a:r>
              <a:rPr lang="en-US" altLang="zh-CN" dirty="0"/>
              <a:t>        </a:t>
            </a:r>
            <a:r>
              <a:rPr lang="zh-CN" altLang="zh-CN" dirty="0"/>
              <a:t>采用二阶段鲁棒优化的显著优势在于：它能够在 光伏与海流功率波动性及预测误差 较大的条件下，有效保证孤岛系统运行的 安全性与鲁棒性；</a:t>
            </a:r>
            <a:endParaRPr lang="en-US" altLang="zh-CN" dirty="0"/>
          </a:p>
          <a:p>
            <a:endParaRPr lang="en-US" altLang="zh-CN" dirty="0"/>
          </a:p>
          <a:p>
            <a:endParaRPr lang="en-US" altLang="zh-CN" dirty="0"/>
          </a:p>
          <a:p>
            <a:r>
              <a:rPr lang="zh-CN" altLang="zh-CN" dirty="0"/>
              <a:t>相比于确定性优化，它在考虑不确定性的同时避免了运行风险；</a:t>
            </a:r>
            <a:endParaRPr lang="en-US" altLang="zh-CN" dirty="0"/>
          </a:p>
          <a:p>
            <a:r>
              <a:rPr lang="zh-CN" altLang="zh-CN" dirty="0"/>
              <a:t>相比单阶段鲁棒优化，它减少了过度保守性，提高了系统 经济性与可再生能源利用率；</a:t>
            </a:r>
            <a:endParaRPr lang="en-US" altLang="zh-CN" dirty="0"/>
          </a:p>
          <a:p>
            <a:r>
              <a:rPr lang="zh-CN" altLang="zh-CN" dirty="0"/>
              <a:t>相比随机优化，它不依赖复杂的概率分布假设，更适合实际海洋和气象数据有限的场景。</a:t>
            </a:r>
            <a:endParaRPr lang="en-US" altLang="zh-CN" dirty="0"/>
          </a:p>
          <a:p>
            <a:endParaRPr lang="en-US" altLang="zh-CN" dirty="0"/>
          </a:p>
          <a:p>
            <a:endParaRPr lang="en-US" altLang="zh-CN" dirty="0"/>
          </a:p>
          <a:p>
            <a:r>
              <a:rPr lang="en-US" altLang="zh-CN" dirty="0"/>
              <a:t>       </a:t>
            </a:r>
            <a:r>
              <a:rPr lang="zh-CN" altLang="zh-CN" dirty="0"/>
              <a:t>因此，二阶段鲁棒优化在光伏</a:t>
            </a:r>
            <a:r>
              <a:rPr lang="en-US" altLang="zh-CN" dirty="0"/>
              <a:t>–</a:t>
            </a:r>
            <a:r>
              <a:rPr lang="zh-CN" altLang="zh-CN" dirty="0"/>
              <a:t>海流混合孤岛系统中具有 稳健性、灵活性与实用性 的综合优势</a:t>
            </a:r>
            <a:endParaRPr lang="zh-CN" altLang="en-US" dirty="0"/>
          </a:p>
        </p:txBody>
      </p:sp>
    </p:spTree>
    <p:extLst>
      <p:ext uri="{BB962C8B-B14F-4D97-AF65-F5344CB8AC3E}">
        <p14:creationId xmlns:p14="http://schemas.microsoft.com/office/powerpoint/2010/main" val="17553468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2E5C9A"/>
        </a:solidFill>
        <a:effectLst/>
      </p:bgPr>
    </p:bg>
    <p:spTree>
      <p:nvGrpSpPr>
        <p:cNvPr id="1" name=""/>
        <p:cNvGrpSpPr/>
        <p:nvPr/>
      </p:nvGrpSpPr>
      <p:grpSpPr>
        <a:xfrm>
          <a:off x="0" y="0"/>
          <a:ext cx="0" cy="0"/>
          <a:chOff x="0" y="0"/>
          <a:chExt cx="0" cy="0"/>
        </a:xfrm>
      </p:grpSpPr>
      <p:cxnSp>
        <p:nvCxnSpPr>
          <p:cNvPr id="11" name="直接连接符 10"/>
          <p:cNvCxnSpPr/>
          <p:nvPr/>
        </p:nvCxnSpPr>
        <p:spPr>
          <a:xfrm>
            <a:off x="3882413" y="3699047"/>
            <a:ext cx="4248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10" name="图片 9"/>
          <p:cNvPicPr>
            <a:picLocks noChangeAspect="1"/>
          </p:cNvPicPr>
          <p:nvPr/>
        </p:nvPicPr>
        <p:blipFill>
          <a:blip r:embed="rId3"/>
          <a:stretch>
            <a:fillRect/>
          </a:stretch>
        </p:blipFill>
        <p:spPr>
          <a:xfrm>
            <a:off x="105665" y="44650"/>
            <a:ext cx="2850127" cy="792549"/>
          </a:xfrm>
          <a:prstGeom prst="rect">
            <a:avLst/>
          </a:prstGeom>
        </p:spPr>
      </p:pic>
      <p:sp>
        <p:nvSpPr>
          <p:cNvPr id="12" name="文本框 11"/>
          <p:cNvSpPr txBox="1"/>
          <p:nvPr/>
        </p:nvSpPr>
        <p:spPr>
          <a:xfrm>
            <a:off x="2559240" y="2539959"/>
            <a:ext cx="6799290" cy="1069845"/>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defRPr/>
            </a:pPr>
            <a:r>
              <a:rPr lang="zh-CN" altLang="en-US" sz="4800" noProof="0" dirty="0">
                <a:solidFill>
                  <a:srgbClr val="FFFFFF"/>
                </a:solidFill>
                <a:latin typeface="微软雅黑" panose="020B0503020204020204" charset="-122"/>
                <a:ea typeface="微软雅黑" panose="020B0503020204020204" charset="-122"/>
              </a:rPr>
              <a:t>课题研究内容</a:t>
            </a:r>
            <a:endParaRPr kumimoji="0" lang="en-US" altLang="zh-CN" sz="1800" b="0" i="0" u="none" strike="noStrike" kern="1200" cap="none" spc="0" normalizeH="0" baseline="0" noProof="0" dirty="0">
              <a:ln>
                <a:noFill/>
              </a:ln>
              <a:solidFill>
                <a:srgbClr val="FFFFFF"/>
              </a:solidFill>
              <a:effectLst/>
              <a:uLnTx/>
              <a:uFillTx/>
              <a:latin typeface="方正兰亭细黑_GBK" panose="02000000000000000000" pitchFamily="2" charset="-122"/>
              <a:ea typeface="方正兰亭细黑_GBK" panose="02000000000000000000" pitchFamily="2" charset="-122"/>
              <a:cs typeface="+mn-cs"/>
            </a:endParaRPr>
          </a:p>
        </p:txBody>
      </p:sp>
      <p:sp>
        <p:nvSpPr>
          <p:cNvPr id="9" name="椭圆 8"/>
          <p:cNvSpPr/>
          <p:nvPr/>
        </p:nvSpPr>
        <p:spPr>
          <a:xfrm>
            <a:off x="5168724" y="1073858"/>
            <a:ext cx="1580321" cy="1580321"/>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sysClr val="windowText" lastClr="000000"/>
              </a:solidFill>
              <a:effectLst/>
              <a:uLnTx/>
              <a:uFillTx/>
              <a:latin typeface="Lao UI"/>
              <a:ea typeface="微软雅黑" panose="020B0503020204020204" charset="-122"/>
              <a:cs typeface="+mn-cs"/>
            </a:endParaRPr>
          </a:p>
        </p:txBody>
      </p:sp>
      <p:grpSp>
        <p:nvGrpSpPr>
          <p:cNvPr id="2" name="组合 1"/>
          <p:cNvGrpSpPr/>
          <p:nvPr/>
        </p:nvGrpSpPr>
        <p:grpSpPr>
          <a:xfrm>
            <a:off x="5597768" y="1469084"/>
            <a:ext cx="817289" cy="789868"/>
            <a:chOff x="7718758" y="5273057"/>
            <a:chExt cx="647684" cy="605177"/>
          </a:xfrm>
          <a:solidFill>
            <a:schemeClr val="bg1"/>
          </a:solidFill>
        </p:grpSpPr>
        <p:sp>
          <p:nvSpPr>
            <p:cNvPr id="14" name="Rectangle 18"/>
            <p:cNvSpPr>
              <a:spLocks noChangeArrowheads="1"/>
            </p:cNvSpPr>
            <p:nvPr/>
          </p:nvSpPr>
          <p:spPr bwMode="auto">
            <a:xfrm>
              <a:off x="7808248" y="5422953"/>
              <a:ext cx="315452" cy="29084"/>
            </a:xfrm>
            <a:prstGeom prst="rect">
              <a:avLst/>
            </a:prstGeom>
            <a:grpFill/>
            <a:ln>
              <a:solidFill>
                <a:schemeClr val="bg1"/>
              </a:solidFill>
            </a:ln>
          </p:spPr>
          <p:txBody>
            <a:bodyPr vert="horz" wrap="square" lIns="121920" tIns="60960" rIns="121920" bIns="60960" numCol="1" anchor="t" anchorCtr="0" compatLnSpc="1"/>
            <a:lstStyle/>
            <a:p>
              <a:endParaRPr lang="zh-CN" altLang="en-US" sz="2400"/>
            </a:p>
          </p:txBody>
        </p:sp>
        <p:sp>
          <p:nvSpPr>
            <p:cNvPr id="15" name="Freeform 20"/>
            <p:cNvSpPr>
              <a:spLocks noEditPoints="1"/>
            </p:cNvSpPr>
            <p:nvPr/>
          </p:nvSpPr>
          <p:spPr bwMode="auto">
            <a:xfrm>
              <a:off x="7718758" y="5273057"/>
              <a:ext cx="486602" cy="568262"/>
            </a:xfrm>
            <a:custGeom>
              <a:avLst/>
              <a:gdLst>
                <a:gd name="T0" fmla="*/ 158 w 184"/>
                <a:gd name="T1" fmla="*/ 186 h 213"/>
                <a:gd name="T2" fmla="*/ 151 w 184"/>
                <a:gd name="T3" fmla="*/ 190 h 213"/>
                <a:gd name="T4" fmla="*/ 122 w 184"/>
                <a:gd name="T5" fmla="*/ 196 h 213"/>
                <a:gd name="T6" fmla="*/ 85 w 184"/>
                <a:gd name="T7" fmla="*/ 184 h 213"/>
                <a:gd name="T8" fmla="*/ 22 w 184"/>
                <a:gd name="T9" fmla="*/ 184 h 213"/>
                <a:gd name="T10" fmla="*/ 18 w 184"/>
                <a:gd name="T11" fmla="*/ 181 h 213"/>
                <a:gd name="T12" fmla="*/ 18 w 184"/>
                <a:gd name="T13" fmla="*/ 21 h 213"/>
                <a:gd name="T14" fmla="*/ 22 w 184"/>
                <a:gd name="T15" fmla="*/ 17 h 213"/>
                <a:gd name="T16" fmla="*/ 163 w 184"/>
                <a:gd name="T17" fmla="*/ 17 h 213"/>
                <a:gd name="T18" fmla="*/ 166 w 184"/>
                <a:gd name="T19" fmla="*/ 21 h 213"/>
                <a:gd name="T20" fmla="*/ 166 w 184"/>
                <a:gd name="T21" fmla="*/ 85 h 213"/>
                <a:gd name="T22" fmla="*/ 179 w 184"/>
                <a:gd name="T23" fmla="*/ 102 h 213"/>
                <a:gd name="T24" fmla="*/ 184 w 184"/>
                <a:gd name="T25" fmla="*/ 116 h 213"/>
                <a:gd name="T26" fmla="*/ 184 w 184"/>
                <a:gd name="T27" fmla="*/ 21 h 213"/>
                <a:gd name="T28" fmla="*/ 163 w 184"/>
                <a:gd name="T29" fmla="*/ 0 h 213"/>
                <a:gd name="T30" fmla="*/ 22 w 184"/>
                <a:gd name="T31" fmla="*/ 0 h 213"/>
                <a:gd name="T32" fmla="*/ 0 w 184"/>
                <a:gd name="T33" fmla="*/ 21 h 213"/>
                <a:gd name="T34" fmla="*/ 0 w 184"/>
                <a:gd name="T35" fmla="*/ 192 h 213"/>
                <a:gd name="T36" fmla="*/ 22 w 184"/>
                <a:gd name="T37" fmla="*/ 213 h 213"/>
                <a:gd name="T38" fmla="*/ 163 w 184"/>
                <a:gd name="T39" fmla="*/ 213 h 213"/>
                <a:gd name="T40" fmla="*/ 181 w 184"/>
                <a:gd name="T41" fmla="*/ 203 h 213"/>
                <a:gd name="T42" fmla="*/ 158 w 184"/>
                <a:gd name="T43" fmla="*/ 186 h 213"/>
                <a:gd name="T44" fmla="*/ 92 w 184"/>
                <a:gd name="T45" fmla="*/ 206 h 213"/>
                <a:gd name="T46" fmla="*/ 84 w 184"/>
                <a:gd name="T47" fmla="*/ 199 h 213"/>
                <a:gd name="T48" fmla="*/ 92 w 184"/>
                <a:gd name="T49" fmla="*/ 191 h 213"/>
                <a:gd name="T50" fmla="*/ 100 w 184"/>
                <a:gd name="T51" fmla="*/ 199 h 213"/>
                <a:gd name="T52" fmla="*/ 92 w 184"/>
                <a:gd name="T53" fmla="*/ 206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84" h="213">
                  <a:moveTo>
                    <a:pt x="158" y="186"/>
                  </a:moveTo>
                  <a:cubicBezTo>
                    <a:pt x="155" y="187"/>
                    <a:pt x="153" y="189"/>
                    <a:pt x="151" y="190"/>
                  </a:cubicBezTo>
                  <a:cubicBezTo>
                    <a:pt x="142" y="194"/>
                    <a:pt x="132" y="196"/>
                    <a:pt x="122" y="196"/>
                  </a:cubicBezTo>
                  <a:cubicBezTo>
                    <a:pt x="109" y="196"/>
                    <a:pt x="96" y="192"/>
                    <a:pt x="85" y="184"/>
                  </a:cubicBezTo>
                  <a:cubicBezTo>
                    <a:pt x="22" y="184"/>
                    <a:pt x="22" y="184"/>
                    <a:pt x="22" y="184"/>
                  </a:cubicBezTo>
                  <a:cubicBezTo>
                    <a:pt x="20" y="184"/>
                    <a:pt x="18" y="183"/>
                    <a:pt x="18" y="181"/>
                  </a:cubicBezTo>
                  <a:cubicBezTo>
                    <a:pt x="18" y="21"/>
                    <a:pt x="18" y="21"/>
                    <a:pt x="18" y="21"/>
                  </a:cubicBezTo>
                  <a:cubicBezTo>
                    <a:pt x="18" y="19"/>
                    <a:pt x="20" y="17"/>
                    <a:pt x="22" y="17"/>
                  </a:cubicBezTo>
                  <a:cubicBezTo>
                    <a:pt x="163" y="17"/>
                    <a:pt x="163" y="17"/>
                    <a:pt x="163" y="17"/>
                  </a:cubicBezTo>
                  <a:cubicBezTo>
                    <a:pt x="165" y="17"/>
                    <a:pt x="166" y="19"/>
                    <a:pt x="166" y="21"/>
                  </a:cubicBezTo>
                  <a:cubicBezTo>
                    <a:pt x="166" y="85"/>
                    <a:pt x="166" y="85"/>
                    <a:pt x="166" y="85"/>
                  </a:cubicBezTo>
                  <a:cubicBezTo>
                    <a:pt x="171" y="90"/>
                    <a:pt x="175" y="95"/>
                    <a:pt x="179" y="102"/>
                  </a:cubicBezTo>
                  <a:cubicBezTo>
                    <a:pt x="181" y="107"/>
                    <a:pt x="183" y="111"/>
                    <a:pt x="184" y="116"/>
                  </a:cubicBezTo>
                  <a:cubicBezTo>
                    <a:pt x="184" y="21"/>
                    <a:pt x="184" y="21"/>
                    <a:pt x="184" y="21"/>
                  </a:cubicBezTo>
                  <a:cubicBezTo>
                    <a:pt x="184" y="9"/>
                    <a:pt x="175" y="0"/>
                    <a:pt x="163" y="0"/>
                  </a:cubicBezTo>
                  <a:cubicBezTo>
                    <a:pt x="22" y="0"/>
                    <a:pt x="22" y="0"/>
                    <a:pt x="22" y="0"/>
                  </a:cubicBezTo>
                  <a:cubicBezTo>
                    <a:pt x="10" y="0"/>
                    <a:pt x="0" y="9"/>
                    <a:pt x="0" y="21"/>
                  </a:cubicBezTo>
                  <a:cubicBezTo>
                    <a:pt x="0" y="192"/>
                    <a:pt x="0" y="192"/>
                    <a:pt x="0" y="192"/>
                  </a:cubicBezTo>
                  <a:cubicBezTo>
                    <a:pt x="0" y="204"/>
                    <a:pt x="10" y="213"/>
                    <a:pt x="22" y="213"/>
                  </a:cubicBezTo>
                  <a:cubicBezTo>
                    <a:pt x="163" y="213"/>
                    <a:pt x="163" y="213"/>
                    <a:pt x="163" y="213"/>
                  </a:cubicBezTo>
                  <a:cubicBezTo>
                    <a:pt x="171" y="213"/>
                    <a:pt x="177" y="209"/>
                    <a:pt x="181" y="203"/>
                  </a:cubicBezTo>
                  <a:cubicBezTo>
                    <a:pt x="158" y="186"/>
                    <a:pt x="158" y="186"/>
                    <a:pt x="158" y="186"/>
                  </a:cubicBezTo>
                  <a:close/>
                  <a:moveTo>
                    <a:pt x="92" y="206"/>
                  </a:moveTo>
                  <a:cubicBezTo>
                    <a:pt x="88" y="206"/>
                    <a:pt x="84" y="203"/>
                    <a:pt x="84" y="199"/>
                  </a:cubicBezTo>
                  <a:cubicBezTo>
                    <a:pt x="84" y="194"/>
                    <a:pt x="88" y="191"/>
                    <a:pt x="92" y="191"/>
                  </a:cubicBezTo>
                  <a:cubicBezTo>
                    <a:pt x="96" y="191"/>
                    <a:pt x="100" y="194"/>
                    <a:pt x="100" y="199"/>
                  </a:cubicBezTo>
                  <a:cubicBezTo>
                    <a:pt x="100" y="203"/>
                    <a:pt x="96" y="206"/>
                    <a:pt x="92" y="206"/>
                  </a:cubicBezTo>
                  <a:close/>
                </a:path>
              </a:pathLst>
            </a:custGeom>
            <a:grpFill/>
            <a:ln>
              <a:solidFill>
                <a:schemeClr val="bg1"/>
              </a:solidFill>
            </a:ln>
          </p:spPr>
          <p:txBody>
            <a:bodyPr vert="horz" wrap="square" lIns="121920" tIns="60960" rIns="121920" bIns="60960" numCol="1" anchor="t" anchorCtr="0" compatLnSpc="1"/>
            <a:lstStyle/>
            <a:p>
              <a:endParaRPr lang="zh-CN" altLang="en-US" sz="2400"/>
            </a:p>
          </p:txBody>
        </p:sp>
        <p:sp>
          <p:nvSpPr>
            <p:cNvPr id="16" name="Freeform 21"/>
            <p:cNvSpPr/>
            <p:nvPr/>
          </p:nvSpPr>
          <p:spPr bwMode="auto">
            <a:xfrm>
              <a:off x="7945839" y="5635492"/>
              <a:ext cx="172268" cy="30203"/>
            </a:xfrm>
            <a:custGeom>
              <a:avLst/>
              <a:gdLst>
                <a:gd name="T0" fmla="*/ 3 w 65"/>
                <a:gd name="T1" fmla="*/ 10 h 11"/>
                <a:gd name="T2" fmla="*/ 4 w 65"/>
                <a:gd name="T3" fmla="*/ 11 h 11"/>
                <a:gd name="T4" fmla="*/ 65 w 65"/>
                <a:gd name="T5" fmla="*/ 11 h 11"/>
                <a:gd name="T6" fmla="*/ 65 w 65"/>
                <a:gd name="T7" fmla="*/ 0 h 11"/>
                <a:gd name="T8" fmla="*/ 0 w 65"/>
                <a:gd name="T9" fmla="*/ 0 h 11"/>
                <a:gd name="T10" fmla="*/ 3 w 65"/>
                <a:gd name="T11" fmla="*/ 10 h 11"/>
              </a:gdLst>
              <a:ahLst/>
              <a:cxnLst>
                <a:cxn ang="0">
                  <a:pos x="T0" y="T1"/>
                </a:cxn>
                <a:cxn ang="0">
                  <a:pos x="T2" y="T3"/>
                </a:cxn>
                <a:cxn ang="0">
                  <a:pos x="T4" y="T5"/>
                </a:cxn>
                <a:cxn ang="0">
                  <a:pos x="T6" y="T7"/>
                </a:cxn>
                <a:cxn ang="0">
                  <a:pos x="T8" y="T9"/>
                </a:cxn>
                <a:cxn ang="0">
                  <a:pos x="T10" y="T11"/>
                </a:cxn>
              </a:cxnLst>
              <a:rect l="0" t="0" r="r" b="b"/>
              <a:pathLst>
                <a:path w="65" h="11">
                  <a:moveTo>
                    <a:pt x="3" y="10"/>
                  </a:moveTo>
                  <a:cubicBezTo>
                    <a:pt x="4" y="11"/>
                    <a:pt x="4" y="11"/>
                    <a:pt x="4" y="11"/>
                  </a:cubicBezTo>
                  <a:cubicBezTo>
                    <a:pt x="65" y="11"/>
                    <a:pt x="65" y="11"/>
                    <a:pt x="65" y="11"/>
                  </a:cubicBezTo>
                  <a:cubicBezTo>
                    <a:pt x="65" y="0"/>
                    <a:pt x="65" y="0"/>
                    <a:pt x="65" y="0"/>
                  </a:cubicBezTo>
                  <a:cubicBezTo>
                    <a:pt x="0" y="0"/>
                    <a:pt x="0" y="0"/>
                    <a:pt x="0" y="0"/>
                  </a:cubicBezTo>
                  <a:cubicBezTo>
                    <a:pt x="1" y="3"/>
                    <a:pt x="2" y="7"/>
                    <a:pt x="3" y="10"/>
                  </a:cubicBezTo>
                  <a:close/>
                </a:path>
              </a:pathLst>
            </a:custGeom>
            <a:grpFill/>
            <a:ln>
              <a:solidFill>
                <a:schemeClr val="bg1"/>
              </a:solidFill>
            </a:ln>
          </p:spPr>
          <p:txBody>
            <a:bodyPr vert="horz" wrap="square" lIns="121920" tIns="60960" rIns="121920" bIns="60960" numCol="1" anchor="t" anchorCtr="0" compatLnSpc="1"/>
            <a:lstStyle/>
            <a:p>
              <a:endParaRPr lang="zh-CN" altLang="en-US" sz="2400"/>
            </a:p>
          </p:txBody>
        </p:sp>
        <p:sp>
          <p:nvSpPr>
            <p:cNvPr id="17" name="Freeform 22"/>
            <p:cNvSpPr/>
            <p:nvPr/>
          </p:nvSpPr>
          <p:spPr bwMode="auto">
            <a:xfrm>
              <a:off x="7803773" y="5635492"/>
              <a:ext cx="70474" cy="30203"/>
            </a:xfrm>
            <a:custGeom>
              <a:avLst/>
              <a:gdLst>
                <a:gd name="T0" fmla="*/ 0 w 27"/>
                <a:gd name="T1" fmla="*/ 0 h 11"/>
                <a:gd name="T2" fmla="*/ 0 w 27"/>
                <a:gd name="T3" fmla="*/ 11 h 11"/>
                <a:gd name="T4" fmla="*/ 27 w 27"/>
                <a:gd name="T5" fmla="*/ 11 h 11"/>
                <a:gd name="T6" fmla="*/ 25 w 27"/>
                <a:gd name="T7" fmla="*/ 0 h 11"/>
                <a:gd name="T8" fmla="*/ 0 w 27"/>
                <a:gd name="T9" fmla="*/ 0 h 11"/>
              </a:gdLst>
              <a:ahLst/>
              <a:cxnLst>
                <a:cxn ang="0">
                  <a:pos x="T0" y="T1"/>
                </a:cxn>
                <a:cxn ang="0">
                  <a:pos x="T2" y="T3"/>
                </a:cxn>
                <a:cxn ang="0">
                  <a:pos x="T4" y="T5"/>
                </a:cxn>
                <a:cxn ang="0">
                  <a:pos x="T6" y="T7"/>
                </a:cxn>
                <a:cxn ang="0">
                  <a:pos x="T8" y="T9"/>
                </a:cxn>
              </a:cxnLst>
              <a:rect l="0" t="0" r="r" b="b"/>
              <a:pathLst>
                <a:path w="27" h="11">
                  <a:moveTo>
                    <a:pt x="0" y="0"/>
                  </a:moveTo>
                  <a:cubicBezTo>
                    <a:pt x="0" y="11"/>
                    <a:pt x="0" y="11"/>
                    <a:pt x="0" y="11"/>
                  </a:cubicBezTo>
                  <a:cubicBezTo>
                    <a:pt x="27" y="11"/>
                    <a:pt x="27" y="11"/>
                    <a:pt x="27" y="11"/>
                  </a:cubicBezTo>
                  <a:cubicBezTo>
                    <a:pt x="26" y="7"/>
                    <a:pt x="25" y="4"/>
                    <a:pt x="25" y="0"/>
                  </a:cubicBezTo>
                  <a:lnTo>
                    <a:pt x="0" y="0"/>
                  </a:lnTo>
                  <a:close/>
                </a:path>
              </a:pathLst>
            </a:custGeom>
            <a:grpFill/>
            <a:ln>
              <a:solidFill>
                <a:schemeClr val="bg1"/>
              </a:solidFill>
            </a:ln>
          </p:spPr>
          <p:txBody>
            <a:bodyPr vert="horz" wrap="square" lIns="121920" tIns="60960" rIns="121920" bIns="60960" numCol="1" anchor="t" anchorCtr="0" compatLnSpc="1"/>
            <a:lstStyle/>
            <a:p>
              <a:endParaRPr lang="zh-CN" altLang="en-US" sz="2400"/>
            </a:p>
          </p:txBody>
        </p:sp>
        <p:sp>
          <p:nvSpPr>
            <p:cNvPr id="18" name="Freeform 23"/>
            <p:cNvSpPr/>
            <p:nvPr/>
          </p:nvSpPr>
          <p:spPr bwMode="auto">
            <a:xfrm>
              <a:off x="7945839" y="5563900"/>
              <a:ext cx="174505" cy="32440"/>
            </a:xfrm>
            <a:custGeom>
              <a:avLst/>
              <a:gdLst>
                <a:gd name="T0" fmla="*/ 5 w 66"/>
                <a:gd name="T1" fmla="*/ 0 h 12"/>
                <a:gd name="T2" fmla="*/ 1 w 66"/>
                <a:gd name="T3" fmla="*/ 9 h 12"/>
                <a:gd name="T4" fmla="*/ 0 w 66"/>
                <a:gd name="T5" fmla="*/ 12 h 12"/>
                <a:gd name="T6" fmla="*/ 66 w 66"/>
                <a:gd name="T7" fmla="*/ 12 h 12"/>
                <a:gd name="T8" fmla="*/ 66 w 66"/>
                <a:gd name="T9" fmla="*/ 5 h 12"/>
                <a:gd name="T10" fmla="*/ 63 w 66"/>
                <a:gd name="T11" fmla="*/ 0 h 12"/>
                <a:gd name="T12" fmla="*/ 5 w 66"/>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66" h="12">
                  <a:moveTo>
                    <a:pt x="5" y="0"/>
                  </a:moveTo>
                  <a:cubicBezTo>
                    <a:pt x="3" y="3"/>
                    <a:pt x="2" y="6"/>
                    <a:pt x="1" y="9"/>
                  </a:cubicBezTo>
                  <a:cubicBezTo>
                    <a:pt x="1" y="10"/>
                    <a:pt x="1" y="11"/>
                    <a:pt x="0" y="12"/>
                  </a:cubicBezTo>
                  <a:cubicBezTo>
                    <a:pt x="66" y="12"/>
                    <a:pt x="66" y="12"/>
                    <a:pt x="66" y="12"/>
                  </a:cubicBezTo>
                  <a:cubicBezTo>
                    <a:pt x="66" y="5"/>
                    <a:pt x="66" y="5"/>
                    <a:pt x="66" y="5"/>
                  </a:cubicBezTo>
                  <a:cubicBezTo>
                    <a:pt x="65" y="4"/>
                    <a:pt x="64" y="2"/>
                    <a:pt x="63" y="0"/>
                  </a:cubicBezTo>
                  <a:lnTo>
                    <a:pt x="5" y="0"/>
                  </a:lnTo>
                  <a:close/>
                </a:path>
              </a:pathLst>
            </a:custGeom>
            <a:grpFill/>
            <a:ln>
              <a:solidFill>
                <a:schemeClr val="bg1"/>
              </a:solidFill>
            </a:ln>
          </p:spPr>
          <p:txBody>
            <a:bodyPr vert="horz" wrap="square" lIns="121920" tIns="60960" rIns="121920" bIns="60960" numCol="1" anchor="t" anchorCtr="0" compatLnSpc="1"/>
            <a:lstStyle/>
            <a:p>
              <a:endParaRPr lang="zh-CN" altLang="en-US" sz="2400"/>
            </a:p>
          </p:txBody>
        </p:sp>
        <p:sp>
          <p:nvSpPr>
            <p:cNvPr id="19" name="Freeform 24"/>
            <p:cNvSpPr/>
            <p:nvPr/>
          </p:nvSpPr>
          <p:spPr bwMode="auto">
            <a:xfrm>
              <a:off x="7806011" y="5563900"/>
              <a:ext cx="68236" cy="32440"/>
            </a:xfrm>
            <a:custGeom>
              <a:avLst/>
              <a:gdLst>
                <a:gd name="T0" fmla="*/ 0 w 26"/>
                <a:gd name="T1" fmla="*/ 0 h 12"/>
                <a:gd name="T2" fmla="*/ 0 w 26"/>
                <a:gd name="T3" fmla="*/ 12 h 12"/>
                <a:gd name="T4" fmla="*/ 24 w 26"/>
                <a:gd name="T5" fmla="*/ 12 h 12"/>
                <a:gd name="T6" fmla="*/ 26 w 26"/>
                <a:gd name="T7" fmla="*/ 0 h 12"/>
                <a:gd name="T8" fmla="*/ 0 w 26"/>
                <a:gd name="T9" fmla="*/ 0 h 12"/>
              </a:gdLst>
              <a:ahLst/>
              <a:cxnLst>
                <a:cxn ang="0">
                  <a:pos x="T0" y="T1"/>
                </a:cxn>
                <a:cxn ang="0">
                  <a:pos x="T2" y="T3"/>
                </a:cxn>
                <a:cxn ang="0">
                  <a:pos x="T4" y="T5"/>
                </a:cxn>
                <a:cxn ang="0">
                  <a:pos x="T6" y="T7"/>
                </a:cxn>
                <a:cxn ang="0">
                  <a:pos x="T8" y="T9"/>
                </a:cxn>
              </a:cxnLst>
              <a:rect l="0" t="0" r="r" b="b"/>
              <a:pathLst>
                <a:path w="26" h="12">
                  <a:moveTo>
                    <a:pt x="0" y="0"/>
                  </a:moveTo>
                  <a:cubicBezTo>
                    <a:pt x="0" y="12"/>
                    <a:pt x="0" y="12"/>
                    <a:pt x="0" y="12"/>
                  </a:cubicBezTo>
                  <a:cubicBezTo>
                    <a:pt x="24" y="12"/>
                    <a:pt x="24" y="12"/>
                    <a:pt x="24" y="12"/>
                  </a:cubicBezTo>
                  <a:cubicBezTo>
                    <a:pt x="24" y="8"/>
                    <a:pt x="25" y="4"/>
                    <a:pt x="26" y="0"/>
                  </a:cubicBezTo>
                  <a:lnTo>
                    <a:pt x="0" y="0"/>
                  </a:lnTo>
                  <a:close/>
                </a:path>
              </a:pathLst>
            </a:custGeom>
            <a:grpFill/>
            <a:ln>
              <a:solidFill>
                <a:schemeClr val="bg1"/>
              </a:solidFill>
            </a:ln>
          </p:spPr>
          <p:txBody>
            <a:bodyPr vert="horz" wrap="square" lIns="121920" tIns="60960" rIns="121920" bIns="60960" numCol="1" anchor="t" anchorCtr="0" compatLnSpc="1"/>
            <a:lstStyle/>
            <a:p>
              <a:endParaRPr lang="zh-CN" altLang="en-US" sz="2400"/>
            </a:p>
          </p:txBody>
        </p:sp>
        <p:sp>
          <p:nvSpPr>
            <p:cNvPr id="20" name="Freeform 25"/>
            <p:cNvSpPr/>
            <p:nvPr/>
          </p:nvSpPr>
          <p:spPr bwMode="auto">
            <a:xfrm>
              <a:off x="7806011" y="5492308"/>
              <a:ext cx="114100" cy="31321"/>
            </a:xfrm>
            <a:custGeom>
              <a:avLst/>
              <a:gdLst>
                <a:gd name="T0" fmla="*/ 43 w 43"/>
                <a:gd name="T1" fmla="*/ 0 h 12"/>
                <a:gd name="T2" fmla="*/ 0 w 43"/>
                <a:gd name="T3" fmla="*/ 0 h 12"/>
                <a:gd name="T4" fmla="*/ 0 w 43"/>
                <a:gd name="T5" fmla="*/ 12 h 12"/>
                <a:gd name="T6" fmla="*/ 34 w 43"/>
                <a:gd name="T7" fmla="*/ 12 h 12"/>
                <a:gd name="T8" fmla="*/ 43 w 43"/>
                <a:gd name="T9" fmla="*/ 0 h 12"/>
              </a:gdLst>
              <a:ahLst/>
              <a:cxnLst>
                <a:cxn ang="0">
                  <a:pos x="T0" y="T1"/>
                </a:cxn>
                <a:cxn ang="0">
                  <a:pos x="T2" y="T3"/>
                </a:cxn>
                <a:cxn ang="0">
                  <a:pos x="T4" y="T5"/>
                </a:cxn>
                <a:cxn ang="0">
                  <a:pos x="T6" y="T7"/>
                </a:cxn>
                <a:cxn ang="0">
                  <a:pos x="T8" y="T9"/>
                </a:cxn>
              </a:cxnLst>
              <a:rect l="0" t="0" r="r" b="b"/>
              <a:pathLst>
                <a:path w="43" h="12">
                  <a:moveTo>
                    <a:pt x="43" y="0"/>
                  </a:moveTo>
                  <a:cubicBezTo>
                    <a:pt x="0" y="0"/>
                    <a:pt x="0" y="0"/>
                    <a:pt x="0" y="0"/>
                  </a:cubicBezTo>
                  <a:cubicBezTo>
                    <a:pt x="0" y="12"/>
                    <a:pt x="0" y="12"/>
                    <a:pt x="0" y="12"/>
                  </a:cubicBezTo>
                  <a:cubicBezTo>
                    <a:pt x="34" y="12"/>
                    <a:pt x="34" y="12"/>
                    <a:pt x="34" y="12"/>
                  </a:cubicBezTo>
                  <a:cubicBezTo>
                    <a:pt x="36" y="8"/>
                    <a:pt x="39" y="4"/>
                    <a:pt x="43" y="0"/>
                  </a:cubicBezTo>
                  <a:close/>
                </a:path>
              </a:pathLst>
            </a:custGeom>
            <a:grpFill/>
            <a:ln>
              <a:solidFill>
                <a:schemeClr val="bg1"/>
              </a:solidFill>
            </a:ln>
          </p:spPr>
          <p:txBody>
            <a:bodyPr vert="horz" wrap="square" lIns="121920" tIns="60960" rIns="121920" bIns="60960" numCol="1" anchor="t" anchorCtr="0" compatLnSpc="1"/>
            <a:lstStyle/>
            <a:p>
              <a:endParaRPr lang="zh-CN" altLang="en-US" sz="2400"/>
            </a:p>
          </p:txBody>
        </p:sp>
        <p:sp>
          <p:nvSpPr>
            <p:cNvPr id="21" name="Freeform 26"/>
            <p:cNvSpPr>
              <a:spLocks noEditPoints="1"/>
            </p:cNvSpPr>
            <p:nvPr/>
          </p:nvSpPr>
          <p:spPr bwMode="auto">
            <a:xfrm>
              <a:off x="7858586" y="5436377"/>
              <a:ext cx="507856" cy="441857"/>
            </a:xfrm>
            <a:custGeom>
              <a:avLst/>
              <a:gdLst>
                <a:gd name="T0" fmla="*/ 184 w 192"/>
                <a:gd name="T1" fmla="*/ 132 h 166"/>
                <a:gd name="T2" fmla="*/ 129 w 192"/>
                <a:gd name="T3" fmla="*/ 92 h 166"/>
                <a:gd name="T4" fmla="*/ 125 w 192"/>
                <a:gd name="T5" fmla="*/ 90 h 166"/>
                <a:gd name="T6" fmla="*/ 121 w 192"/>
                <a:gd name="T7" fmla="*/ 43 h 166"/>
                <a:gd name="T8" fmla="*/ 41 w 192"/>
                <a:gd name="T9" fmla="*/ 15 h 166"/>
                <a:gd name="T10" fmla="*/ 15 w 192"/>
                <a:gd name="T11" fmla="*/ 96 h 166"/>
                <a:gd name="T12" fmla="*/ 95 w 192"/>
                <a:gd name="T13" fmla="*/ 124 h 166"/>
                <a:gd name="T14" fmla="*/ 105 w 192"/>
                <a:gd name="T15" fmla="*/ 118 h 166"/>
                <a:gd name="T16" fmla="*/ 108 w 192"/>
                <a:gd name="T17" fmla="*/ 121 h 166"/>
                <a:gd name="T18" fmla="*/ 163 w 192"/>
                <a:gd name="T19" fmla="*/ 161 h 166"/>
                <a:gd name="T20" fmla="*/ 184 w 192"/>
                <a:gd name="T21" fmla="*/ 157 h 166"/>
                <a:gd name="T22" fmla="*/ 188 w 192"/>
                <a:gd name="T23" fmla="*/ 153 h 166"/>
                <a:gd name="T24" fmla="*/ 184 w 192"/>
                <a:gd name="T25" fmla="*/ 132 h 166"/>
                <a:gd name="T26" fmla="*/ 87 w 192"/>
                <a:gd name="T27" fmla="*/ 107 h 166"/>
                <a:gd name="T28" fmla="*/ 32 w 192"/>
                <a:gd name="T29" fmla="*/ 88 h 166"/>
                <a:gd name="T30" fmla="*/ 49 w 192"/>
                <a:gd name="T31" fmla="*/ 32 h 166"/>
                <a:gd name="T32" fmla="*/ 104 w 192"/>
                <a:gd name="T33" fmla="*/ 52 h 166"/>
                <a:gd name="T34" fmla="*/ 87 w 192"/>
                <a:gd name="T35" fmla="*/ 107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92" h="166">
                  <a:moveTo>
                    <a:pt x="184" y="132"/>
                  </a:moveTo>
                  <a:cubicBezTo>
                    <a:pt x="129" y="92"/>
                    <a:pt x="129" y="92"/>
                    <a:pt x="129" y="92"/>
                  </a:cubicBezTo>
                  <a:cubicBezTo>
                    <a:pt x="128" y="91"/>
                    <a:pt x="126" y="90"/>
                    <a:pt x="125" y="90"/>
                  </a:cubicBezTo>
                  <a:cubicBezTo>
                    <a:pt x="130" y="75"/>
                    <a:pt x="129" y="58"/>
                    <a:pt x="121" y="43"/>
                  </a:cubicBezTo>
                  <a:cubicBezTo>
                    <a:pt x="106" y="13"/>
                    <a:pt x="70" y="0"/>
                    <a:pt x="41" y="15"/>
                  </a:cubicBezTo>
                  <a:cubicBezTo>
                    <a:pt x="11" y="30"/>
                    <a:pt x="0" y="66"/>
                    <a:pt x="15" y="96"/>
                  </a:cubicBezTo>
                  <a:cubicBezTo>
                    <a:pt x="30" y="126"/>
                    <a:pt x="66" y="139"/>
                    <a:pt x="95" y="124"/>
                  </a:cubicBezTo>
                  <a:cubicBezTo>
                    <a:pt x="99" y="122"/>
                    <a:pt x="102" y="120"/>
                    <a:pt x="105" y="118"/>
                  </a:cubicBezTo>
                  <a:cubicBezTo>
                    <a:pt x="106" y="119"/>
                    <a:pt x="107" y="120"/>
                    <a:pt x="108" y="121"/>
                  </a:cubicBezTo>
                  <a:cubicBezTo>
                    <a:pt x="163" y="161"/>
                    <a:pt x="163" y="161"/>
                    <a:pt x="163" y="161"/>
                  </a:cubicBezTo>
                  <a:cubicBezTo>
                    <a:pt x="170" y="166"/>
                    <a:pt x="179" y="164"/>
                    <a:pt x="184" y="157"/>
                  </a:cubicBezTo>
                  <a:cubicBezTo>
                    <a:pt x="188" y="153"/>
                    <a:pt x="188" y="153"/>
                    <a:pt x="188" y="153"/>
                  </a:cubicBezTo>
                  <a:cubicBezTo>
                    <a:pt x="192" y="146"/>
                    <a:pt x="191" y="137"/>
                    <a:pt x="184" y="132"/>
                  </a:cubicBezTo>
                  <a:close/>
                  <a:moveTo>
                    <a:pt x="87" y="107"/>
                  </a:moveTo>
                  <a:cubicBezTo>
                    <a:pt x="67" y="117"/>
                    <a:pt x="42" y="108"/>
                    <a:pt x="32" y="88"/>
                  </a:cubicBezTo>
                  <a:cubicBezTo>
                    <a:pt x="22" y="67"/>
                    <a:pt x="29" y="42"/>
                    <a:pt x="49" y="32"/>
                  </a:cubicBezTo>
                  <a:cubicBezTo>
                    <a:pt x="69" y="22"/>
                    <a:pt x="94" y="31"/>
                    <a:pt x="104" y="52"/>
                  </a:cubicBezTo>
                  <a:cubicBezTo>
                    <a:pt x="114" y="72"/>
                    <a:pt x="107" y="97"/>
                    <a:pt x="87" y="107"/>
                  </a:cubicBezTo>
                  <a:close/>
                </a:path>
              </a:pathLst>
            </a:custGeom>
            <a:grpFill/>
            <a:ln>
              <a:solidFill>
                <a:schemeClr val="bg1"/>
              </a:solidFill>
            </a:ln>
          </p:spPr>
          <p:txBody>
            <a:bodyPr vert="horz" wrap="square" lIns="121920" tIns="60960" rIns="121920" bIns="60960" numCol="1" anchor="t" anchorCtr="0" compatLnSpc="1"/>
            <a:lstStyle/>
            <a:p>
              <a:endParaRPr lang="zh-CN" altLang="en-US" sz="2400"/>
            </a:p>
          </p:txBody>
        </p:sp>
      </p:grpSp>
      <p:sp>
        <p:nvSpPr>
          <p:cNvPr id="22" name="文本框 21"/>
          <p:cNvSpPr txBox="1"/>
          <p:nvPr/>
        </p:nvSpPr>
        <p:spPr>
          <a:xfrm>
            <a:off x="4897492" y="3788291"/>
            <a:ext cx="2014575" cy="1289905"/>
          </a:xfrm>
          <a:prstGeom prst="rect">
            <a:avLst/>
          </a:prstGeom>
          <a:noFill/>
        </p:spPr>
        <p:txBody>
          <a:bodyPr wrap="square" rtlCol="0">
            <a:spAutoFit/>
          </a:bodyPr>
          <a:lstStyle/>
          <a:p>
            <a:pPr marL="285750" marR="0" lvl="0" indent="-285750" algn="l" defTabSz="914400" rtl="0" eaLnBrk="1" fontAlgn="auto" latinLnBrk="0" hangingPunct="1">
              <a:lnSpc>
                <a:spcPct val="150000"/>
              </a:lnSpc>
              <a:spcBef>
                <a:spcPts val="0"/>
              </a:spcBef>
              <a:spcAft>
                <a:spcPts val="0"/>
              </a:spcAft>
              <a:buClrTx/>
              <a:buSzTx/>
              <a:buFont typeface="Wingdings" panose="05000000000000000000" pitchFamily="2" charset="2"/>
              <a:buChar char="ü"/>
              <a:defRPr/>
            </a:pPr>
            <a:r>
              <a:rPr lang="zh-CN" altLang="en-US" dirty="0">
                <a:solidFill>
                  <a:srgbClr val="FFFFFF"/>
                </a:solidFill>
                <a:latin typeface="方正兰亭细黑_GBK" panose="02000000000000000000" pitchFamily="2" charset="-122"/>
                <a:ea typeface="方正兰亭细黑_GBK" panose="02000000000000000000" pitchFamily="2" charset="-122"/>
              </a:rPr>
              <a:t>课题研究重点</a:t>
            </a:r>
            <a:endParaRPr lang="en-US" altLang="zh-CN" dirty="0">
              <a:solidFill>
                <a:srgbClr val="FFFFFF"/>
              </a:solidFill>
              <a:latin typeface="方正兰亭细黑_GBK" panose="02000000000000000000" pitchFamily="2" charset="-122"/>
              <a:ea typeface="方正兰亭细黑_GBK" panose="02000000000000000000" pitchFamily="2" charset="-122"/>
            </a:endParaRPr>
          </a:p>
          <a:p>
            <a:pPr marL="285750" marR="0" lvl="0" indent="-285750" algn="l" defTabSz="914400" rtl="0" eaLnBrk="1" fontAlgn="auto" latinLnBrk="0" hangingPunct="1">
              <a:lnSpc>
                <a:spcPct val="150000"/>
              </a:lnSpc>
              <a:spcBef>
                <a:spcPts val="0"/>
              </a:spcBef>
              <a:spcAft>
                <a:spcPts val="0"/>
              </a:spcAft>
              <a:buClrTx/>
              <a:buSzTx/>
              <a:buFont typeface="Wingdings" panose="05000000000000000000" pitchFamily="2" charset="2"/>
              <a:buChar char="ü"/>
              <a:defRPr/>
            </a:pPr>
            <a:r>
              <a:rPr kumimoji="0" lang="zh-CN" altLang="en-US" sz="1800" b="0" i="0" u="none" strike="noStrike" kern="1200" cap="none" spc="0" normalizeH="0" baseline="0" noProof="0" dirty="0">
                <a:ln>
                  <a:noFill/>
                </a:ln>
                <a:solidFill>
                  <a:srgbClr val="FFFFFF"/>
                </a:solidFill>
                <a:effectLst/>
                <a:uLnTx/>
                <a:uFillTx/>
                <a:latin typeface="方正兰亭细黑_GBK" panose="02000000000000000000" pitchFamily="2" charset="-122"/>
                <a:ea typeface="方正兰亭细黑_GBK" panose="02000000000000000000" pitchFamily="2" charset="-122"/>
                <a:cs typeface="+mn-cs"/>
              </a:rPr>
              <a:t>研究问题</a:t>
            </a:r>
            <a:endParaRPr kumimoji="0" lang="en-US" altLang="zh-CN" sz="1800" b="0" i="0" u="none" strike="noStrike" kern="1200" cap="none" spc="0" normalizeH="0" baseline="0" noProof="0" dirty="0">
              <a:ln>
                <a:noFill/>
              </a:ln>
              <a:solidFill>
                <a:srgbClr val="FFFFFF"/>
              </a:solidFill>
              <a:effectLst/>
              <a:uLnTx/>
              <a:uFillTx/>
              <a:latin typeface="方正兰亭细黑_GBK" panose="02000000000000000000" pitchFamily="2" charset="-122"/>
              <a:ea typeface="方正兰亭细黑_GBK" panose="02000000000000000000" pitchFamily="2" charset="-122"/>
              <a:cs typeface="+mn-cs"/>
            </a:endParaRPr>
          </a:p>
          <a:p>
            <a:pPr marL="285750" marR="0" lvl="0" indent="-285750" algn="l" defTabSz="914400" rtl="0" eaLnBrk="1" fontAlgn="auto" latinLnBrk="0" hangingPunct="1">
              <a:lnSpc>
                <a:spcPct val="150000"/>
              </a:lnSpc>
              <a:spcBef>
                <a:spcPts val="0"/>
              </a:spcBef>
              <a:spcAft>
                <a:spcPts val="0"/>
              </a:spcAft>
              <a:buClrTx/>
              <a:buSzTx/>
              <a:buFont typeface="Wingdings" panose="05000000000000000000" pitchFamily="2" charset="2"/>
              <a:buChar char="ü"/>
              <a:defRPr/>
            </a:pPr>
            <a:r>
              <a:rPr lang="zh-CN" altLang="en-US" dirty="0">
                <a:solidFill>
                  <a:srgbClr val="FFFFFF"/>
                </a:solidFill>
                <a:latin typeface="方正兰亭细黑_GBK" panose="02000000000000000000" pitchFamily="2" charset="-122"/>
                <a:ea typeface="方正兰亭细黑_GBK" panose="02000000000000000000" pitchFamily="2" charset="-122"/>
              </a:rPr>
              <a:t>技术路线</a:t>
            </a:r>
            <a:endParaRPr kumimoji="0" lang="en-US" altLang="zh-CN" sz="1800" b="0" i="0" u="none" strike="noStrike" kern="1200" cap="none" spc="0" normalizeH="0" baseline="0" noProof="0" dirty="0">
              <a:ln>
                <a:noFill/>
              </a:ln>
              <a:solidFill>
                <a:srgbClr val="FFFFFF"/>
              </a:solidFill>
              <a:effectLst/>
              <a:uLnTx/>
              <a:uFillTx/>
              <a:latin typeface="方正兰亭细黑_GBK" panose="02000000000000000000" pitchFamily="2" charset="-122"/>
              <a:ea typeface="方正兰亭细黑_GBK" panose="02000000000000000000" pitchFamily="2" charset="-122"/>
              <a:cs typeface="+mn-cs"/>
            </a:endParaRPr>
          </a:p>
        </p:txBody>
      </p:sp>
    </p:spTree>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outVertical)">
                                      <p:cBhvr>
                                        <p:cTn id="7" dur="500"/>
                                        <p:tgtEl>
                                          <p:spTgt spid="11"/>
                                        </p:tgtEl>
                                      </p:cBhvr>
                                    </p:animEffect>
                                  </p:childTnLst>
                                </p:cTn>
                              </p:par>
                            </p:childTnLst>
                          </p:cTn>
                        </p:par>
                        <p:par>
                          <p:cTn id="8" fill="hold">
                            <p:stCondLst>
                              <p:cond delay="500"/>
                            </p:stCondLst>
                            <p:childTnLst>
                              <p:par>
                                <p:cTn id="9" presetID="12" presetClass="entr" presetSubtype="1"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p:tgtEl>
                                          <p:spTgt spid="12"/>
                                        </p:tgtEl>
                                        <p:attrNameLst>
                                          <p:attrName>ppt_y</p:attrName>
                                        </p:attrNameLst>
                                      </p:cBhvr>
                                      <p:tavLst>
                                        <p:tav tm="0">
                                          <p:val>
                                            <p:strVal val="#ppt_y-#ppt_h*1.125000"/>
                                          </p:val>
                                        </p:tav>
                                        <p:tav tm="100000">
                                          <p:val>
                                            <p:strVal val="#ppt_y"/>
                                          </p:val>
                                        </p:tav>
                                      </p:tavLst>
                                    </p:anim>
                                    <p:animEffect transition="in" filter="wipe(down)">
                                      <p:cBhvr>
                                        <p:cTn id="12" dur="500"/>
                                        <p:tgtEl>
                                          <p:spTgt spid="12"/>
                                        </p:tgtEl>
                                      </p:cBhvr>
                                    </p:animEffect>
                                  </p:childTnLst>
                                </p:cTn>
                              </p:par>
                            </p:childTnLst>
                          </p:cTn>
                        </p:par>
                        <p:par>
                          <p:cTn id="13" fill="hold">
                            <p:stCondLst>
                              <p:cond delay="1000"/>
                            </p:stCondLst>
                            <p:childTnLst>
                              <p:par>
                                <p:cTn id="14" presetID="2" presetClass="entr" presetSubtype="1" fill="hold" grpId="0" nodeType="after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additive="base">
                                        <p:cTn id="16" dur="500" fill="hold"/>
                                        <p:tgtEl>
                                          <p:spTgt spid="9"/>
                                        </p:tgtEl>
                                        <p:attrNameLst>
                                          <p:attrName>ppt_x</p:attrName>
                                        </p:attrNameLst>
                                      </p:cBhvr>
                                      <p:tavLst>
                                        <p:tav tm="0">
                                          <p:val>
                                            <p:strVal val="#ppt_x"/>
                                          </p:val>
                                        </p:tav>
                                        <p:tav tm="100000">
                                          <p:val>
                                            <p:strVal val="#ppt_x"/>
                                          </p:val>
                                        </p:tav>
                                      </p:tavLst>
                                    </p:anim>
                                    <p:anim calcmode="lin" valueType="num">
                                      <p:cBhvr additive="base">
                                        <p:cTn id="17" dur="500" fill="hold"/>
                                        <p:tgtEl>
                                          <p:spTgt spid="9"/>
                                        </p:tgtEl>
                                        <p:attrNameLst>
                                          <p:attrName>ppt_y</p:attrName>
                                        </p:attrNameLst>
                                      </p:cBhvr>
                                      <p:tavLst>
                                        <p:tav tm="0">
                                          <p:val>
                                            <p:strVal val="0-#ppt_h/2"/>
                                          </p:val>
                                        </p:tav>
                                        <p:tav tm="100000">
                                          <p:val>
                                            <p:strVal val="#ppt_y"/>
                                          </p:val>
                                        </p:tav>
                                      </p:tavLst>
                                    </p:anim>
                                  </p:childTnLst>
                                </p:cTn>
                              </p:par>
                              <p:par>
                                <p:cTn id="18" presetID="2" presetClass="entr" presetSubtype="1" fill="hold" nodeType="withEffect">
                                  <p:stCondLst>
                                    <p:cond delay="0"/>
                                  </p:stCondLst>
                                  <p:childTnLst>
                                    <p:set>
                                      <p:cBhvr>
                                        <p:cTn id="19" dur="1" fill="hold">
                                          <p:stCondLst>
                                            <p:cond delay="0"/>
                                          </p:stCondLst>
                                        </p:cTn>
                                        <p:tgtEl>
                                          <p:spTgt spid="2"/>
                                        </p:tgtEl>
                                        <p:attrNameLst>
                                          <p:attrName>style.visibility</p:attrName>
                                        </p:attrNameLst>
                                      </p:cBhvr>
                                      <p:to>
                                        <p:strVal val="visible"/>
                                      </p:to>
                                    </p:set>
                                    <p:anim calcmode="lin" valueType="num">
                                      <p:cBhvr additive="base">
                                        <p:cTn id="20" dur="500" fill="hold"/>
                                        <p:tgtEl>
                                          <p:spTgt spid="2"/>
                                        </p:tgtEl>
                                        <p:attrNameLst>
                                          <p:attrName>ppt_x</p:attrName>
                                        </p:attrNameLst>
                                      </p:cBhvr>
                                      <p:tavLst>
                                        <p:tav tm="0">
                                          <p:val>
                                            <p:strVal val="#ppt_x"/>
                                          </p:val>
                                        </p:tav>
                                        <p:tav tm="100000">
                                          <p:val>
                                            <p:strVal val="#ppt_x"/>
                                          </p:val>
                                        </p:tav>
                                      </p:tavLst>
                                    </p:anim>
                                    <p:anim calcmode="lin" valueType="num">
                                      <p:cBhvr additive="base">
                                        <p:cTn id="21" dur="500" fill="hold"/>
                                        <p:tgtEl>
                                          <p:spTgt spid="2"/>
                                        </p:tgtEl>
                                        <p:attrNameLst>
                                          <p:attrName>ppt_y</p:attrName>
                                        </p:attrNameLst>
                                      </p:cBhvr>
                                      <p:tavLst>
                                        <p:tav tm="0">
                                          <p:val>
                                            <p:strVal val="0-#ppt_h/2"/>
                                          </p:val>
                                        </p:tav>
                                        <p:tav tm="100000">
                                          <p:val>
                                            <p:strVal val="#ppt_y"/>
                                          </p:val>
                                        </p:tav>
                                      </p:tavLst>
                                    </p:anim>
                                  </p:childTnLst>
                                </p:cTn>
                              </p:par>
                            </p:childTnLst>
                          </p:cTn>
                        </p:par>
                        <p:par>
                          <p:cTn id="22" fill="hold">
                            <p:stCondLst>
                              <p:cond delay="1500"/>
                            </p:stCondLst>
                            <p:childTnLst>
                              <p:par>
                                <p:cTn id="23" presetID="12" presetClass="entr" presetSubtype="1" fill="hold" grpId="0" nodeType="afterEffect">
                                  <p:stCondLst>
                                    <p:cond delay="0"/>
                                  </p:stCondLst>
                                  <p:childTnLst>
                                    <p:set>
                                      <p:cBhvr>
                                        <p:cTn id="24" dur="1" fill="hold">
                                          <p:stCondLst>
                                            <p:cond delay="0"/>
                                          </p:stCondLst>
                                        </p:cTn>
                                        <p:tgtEl>
                                          <p:spTgt spid="22"/>
                                        </p:tgtEl>
                                        <p:attrNameLst>
                                          <p:attrName>style.visibility</p:attrName>
                                        </p:attrNameLst>
                                      </p:cBhvr>
                                      <p:to>
                                        <p:strVal val="visible"/>
                                      </p:to>
                                    </p:set>
                                    <p:anim calcmode="lin" valueType="num">
                                      <p:cBhvr additive="base">
                                        <p:cTn id="25" dur="500"/>
                                        <p:tgtEl>
                                          <p:spTgt spid="22"/>
                                        </p:tgtEl>
                                        <p:attrNameLst>
                                          <p:attrName>ppt_y</p:attrName>
                                        </p:attrNameLst>
                                      </p:cBhvr>
                                      <p:tavLst>
                                        <p:tav tm="0">
                                          <p:val>
                                            <p:strVal val="#ppt_y-#ppt_h*1.125000"/>
                                          </p:val>
                                        </p:tav>
                                        <p:tav tm="100000">
                                          <p:val>
                                            <p:strVal val="#ppt_y"/>
                                          </p:val>
                                        </p:tav>
                                      </p:tavLst>
                                    </p:anim>
                                    <p:animEffect transition="in" filter="wipe(down)">
                                      <p:cBhvr>
                                        <p:cTn id="26"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9" grpId="0" bldLvl="0" animBg="1"/>
      <p:bldP spid="2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8" name="直接连接符 47"/>
          <p:cNvCxnSpPr/>
          <p:nvPr/>
        </p:nvCxnSpPr>
        <p:spPr>
          <a:xfrm>
            <a:off x="874755" y="1641266"/>
            <a:ext cx="3641517" cy="709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49" name="TextBox 6"/>
          <p:cNvSpPr txBox="1"/>
          <p:nvPr/>
        </p:nvSpPr>
        <p:spPr>
          <a:xfrm>
            <a:off x="380538" y="981827"/>
            <a:ext cx="5309986" cy="587375"/>
          </a:xfrm>
          <a:prstGeom prst="rect">
            <a:avLst/>
          </a:prstGeom>
          <a:noFill/>
        </p:spPr>
        <p:txBody>
          <a:bodyPr wrap="square" lIns="0" tIns="48000" rIns="0" bIns="48000" rtlCol="0">
            <a:spAutoFit/>
          </a:bodyPr>
          <a:lstStyle/>
          <a:p>
            <a:r>
              <a:rPr lang="en-US" altLang="zh-CN" sz="3200" b="1" dirty="0">
                <a:solidFill>
                  <a:srgbClr val="02428E"/>
                </a:solidFill>
                <a:latin typeface="微软雅黑" panose="020B0503020204020204" charset="-122"/>
                <a:ea typeface="微软雅黑" panose="020B0503020204020204" charset="-122"/>
              </a:rPr>
              <a:t>  </a:t>
            </a:r>
            <a:r>
              <a:rPr lang="zh-CN" altLang="en-US" sz="3200" b="1" dirty="0">
                <a:solidFill>
                  <a:srgbClr val="02428E"/>
                </a:solidFill>
                <a:latin typeface="微软雅黑" panose="020B0503020204020204" charset="-122"/>
                <a:ea typeface="微软雅黑" panose="020B0503020204020204" charset="-122"/>
              </a:rPr>
              <a:t>课题研究内容</a:t>
            </a:r>
          </a:p>
        </p:txBody>
      </p:sp>
      <p:sp>
        <p:nvSpPr>
          <p:cNvPr id="50" name="矩形 4"/>
          <p:cNvSpPr/>
          <p:nvPr/>
        </p:nvSpPr>
        <p:spPr>
          <a:xfrm>
            <a:off x="0" y="0"/>
            <a:ext cx="12192000" cy="819632"/>
          </a:xfrm>
          <a:prstGeom prst="rect">
            <a:avLst/>
          </a:prstGeom>
          <a:solidFill>
            <a:schemeClr val="bg1"/>
          </a:solidFill>
          <a:ln>
            <a:noFill/>
          </a:ln>
          <a:effectLst>
            <a:outerShdw blurRad="228600" dist="50800" dir="5400000" algn="t" rotWithShape="0">
              <a:schemeClr val="tx1">
                <a:alpha val="4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88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51" name="TextBox 6"/>
          <p:cNvSpPr txBox="1"/>
          <p:nvPr/>
        </p:nvSpPr>
        <p:spPr>
          <a:xfrm>
            <a:off x="3385109" y="238312"/>
            <a:ext cx="1344000" cy="343159"/>
          </a:xfrm>
          <a:prstGeom prst="rect">
            <a:avLst/>
          </a:prstGeom>
          <a:noFill/>
        </p:spPr>
        <p:txBody>
          <a:bodyPr wrap="square" lIns="0" tIns="48000" rIns="0" bIns="48000"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600" b="1" dirty="0">
                <a:solidFill>
                  <a:prstClr val="white"/>
                </a:solidFill>
                <a:latin typeface="微软雅黑" panose="020B0503020204020204" charset="-122"/>
                <a:ea typeface="微软雅黑" panose="020B0503020204020204" charset="-122"/>
              </a:rPr>
              <a:t>研究课题</a:t>
            </a:r>
            <a:endParaRPr kumimoji="0" lang="zh-CN" altLang="en-US" sz="16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sp>
        <p:nvSpPr>
          <p:cNvPr id="52" name="TextBox 10"/>
          <p:cNvSpPr txBox="1"/>
          <p:nvPr/>
        </p:nvSpPr>
        <p:spPr>
          <a:xfrm>
            <a:off x="8595794" y="263264"/>
            <a:ext cx="1344000" cy="343159"/>
          </a:xfrm>
          <a:prstGeom prst="rect">
            <a:avLst/>
          </a:prstGeom>
          <a:noFill/>
        </p:spPr>
        <p:txBody>
          <a:bodyPr wrap="square" lIns="0" tIns="48000" rIns="0" bIns="48000"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600" b="1" i="0" u="none" strike="noStrike" kern="1200" cap="none" spc="0" normalizeH="0" baseline="0" noProof="0" dirty="0">
                <a:ln>
                  <a:noFill/>
                </a:ln>
                <a:solidFill>
                  <a:prstClr val="white">
                    <a:lumMod val="50000"/>
                  </a:prstClr>
                </a:solidFill>
                <a:effectLst/>
                <a:uLnTx/>
                <a:uFillTx/>
                <a:latin typeface="微软雅黑" panose="020B0503020204020204" charset="-122"/>
                <a:ea typeface="微软雅黑" panose="020B0503020204020204" charset="-122"/>
                <a:cs typeface="+mn-cs"/>
              </a:rPr>
              <a:t>已完成工作</a:t>
            </a:r>
          </a:p>
        </p:txBody>
      </p:sp>
      <p:pic>
        <p:nvPicPr>
          <p:cNvPr id="53" name="图片 5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3137" y="39807"/>
            <a:ext cx="2516121" cy="738472"/>
          </a:xfrm>
          <a:prstGeom prst="rect">
            <a:avLst/>
          </a:prstGeom>
        </p:spPr>
      </p:pic>
      <p:sp>
        <p:nvSpPr>
          <p:cNvPr id="54" name="矩形 53"/>
          <p:cNvSpPr/>
          <p:nvPr/>
        </p:nvSpPr>
        <p:spPr>
          <a:xfrm>
            <a:off x="6822147" y="14786"/>
            <a:ext cx="1635315" cy="819632"/>
          </a:xfrm>
          <a:prstGeom prst="rect">
            <a:avLst/>
          </a:prstGeom>
          <a:solidFill>
            <a:srgbClr val="0242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400" b="1"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55" name="TextBox 6"/>
          <p:cNvSpPr txBox="1"/>
          <p:nvPr/>
        </p:nvSpPr>
        <p:spPr>
          <a:xfrm>
            <a:off x="3391292" y="243916"/>
            <a:ext cx="1344000" cy="343159"/>
          </a:xfrm>
          <a:prstGeom prst="rect">
            <a:avLst/>
          </a:prstGeom>
          <a:noFill/>
        </p:spPr>
        <p:txBody>
          <a:bodyPr wrap="square" lIns="0" tIns="48000" rIns="0" bIns="48000"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600" b="1" dirty="0">
                <a:solidFill>
                  <a:schemeClr val="bg1">
                    <a:lumMod val="50000"/>
                  </a:schemeClr>
                </a:solidFill>
                <a:latin typeface="微软雅黑" panose="020B0503020204020204" charset="-122"/>
                <a:ea typeface="微软雅黑" panose="020B0503020204020204" charset="-122"/>
              </a:rPr>
              <a:t>研究背景</a:t>
            </a:r>
            <a:endParaRPr kumimoji="0" lang="zh-CN" altLang="en-US" sz="1600" b="1" i="0" u="none" strike="noStrike" kern="1200" cap="none" spc="0" normalizeH="0" baseline="0" noProof="0" dirty="0">
              <a:ln>
                <a:noFill/>
              </a:ln>
              <a:solidFill>
                <a:schemeClr val="bg1">
                  <a:lumMod val="50000"/>
                </a:schemeClr>
              </a:solidFill>
              <a:effectLst/>
              <a:uLnTx/>
              <a:uFillTx/>
              <a:latin typeface="微软雅黑" panose="020B0503020204020204" charset="-122"/>
              <a:ea typeface="微软雅黑" panose="020B0503020204020204" charset="-122"/>
              <a:cs typeface="+mn-cs"/>
            </a:endParaRPr>
          </a:p>
        </p:txBody>
      </p:sp>
      <p:cxnSp>
        <p:nvCxnSpPr>
          <p:cNvPr id="56" name="直接连接符 55"/>
          <p:cNvCxnSpPr/>
          <p:nvPr/>
        </p:nvCxnSpPr>
        <p:spPr>
          <a:xfrm>
            <a:off x="6802733" y="313246"/>
            <a:ext cx="0" cy="24581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7" name="直接连接符 56"/>
          <p:cNvCxnSpPr/>
          <p:nvPr/>
        </p:nvCxnSpPr>
        <p:spPr>
          <a:xfrm>
            <a:off x="8480206" y="313246"/>
            <a:ext cx="0" cy="24581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8" name="直接连接符 57"/>
          <p:cNvCxnSpPr/>
          <p:nvPr/>
        </p:nvCxnSpPr>
        <p:spPr>
          <a:xfrm>
            <a:off x="10077711" y="313246"/>
            <a:ext cx="0" cy="24581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89" name="TextBox 11"/>
          <p:cNvSpPr txBox="1"/>
          <p:nvPr/>
        </p:nvSpPr>
        <p:spPr>
          <a:xfrm>
            <a:off x="10344701" y="258829"/>
            <a:ext cx="1635315" cy="343159"/>
          </a:xfrm>
          <a:prstGeom prst="rect">
            <a:avLst/>
          </a:prstGeom>
          <a:noFill/>
        </p:spPr>
        <p:txBody>
          <a:bodyPr wrap="square" lIns="0" tIns="48000" rIns="0" bIns="48000"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600" b="1" dirty="0">
                <a:solidFill>
                  <a:prstClr val="white">
                    <a:lumMod val="50000"/>
                  </a:prstClr>
                </a:solidFill>
                <a:latin typeface="微软雅黑" panose="020B0503020204020204" charset="-122"/>
                <a:ea typeface="微软雅黑" panose="020B0503020204020204" charset="-122"/>
              </a:rPr>
              <a:t>后续计划安排</a:t>
            </a:r>
            <a:endParaRPr kumimoji="0" lang="zh-CN" altLang="en-US" sz="1600" b="1" i="0" u="none" strike="noStrike" kern="1200" cap="none" spc="0" normalizeH="0" baseline="0" noProof="0" dirty="0">
              <a:ln>
                <a:noFill/>
              </a:ln>
              <a:solidFill>
                <a:prstClr val="white">
                  <a:lumMod val="50000"/>
                </a:prstClr>
              </a:solidFill>
              <a:effectLst/>
              <a:uLnTx/>
              <a:uFillTx/>
              <a:latin typeface="微软雅黑" panose="020B0503020204020204" charset="-122"/>
              <a:ea typeface="微软雅黑" panose="020B0503020204020204" charset="-122"/>
              <a:cs typeface="+mn-cs"/>
            </a:endParaRPr>
          </a:p>
        </p:txBody>
      </p:sp>
      <p:sp>
        <p:nvSpPr>
          <p:cNvPr id="90" name="TextBox 7"/>
          <p:cNvSpPr txBox="1"/>
          <p:nvPr/>
        </p:nvSpPr>
        <p:spPr>
          <a:xfrm>
            <a:off x="5091743" y="258829"/>
            <a:ext cx="1522895" cy="343159"/>
          </a:xfrm>
          <a:prstGeom prst="rect">
            <a:avLst/>
          </a:prstGeom>
          <a:noFill/>
        </p:spPr>
        <p:txBody>
          <a:bodyPr wrap="square" lIns="0" tIns="48000" rIns="0" bIns="48000"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600" b="1" i="0" u="none" strike="noStrike" kern="1200" cap="none" spc="0" normalizeH="0" baseline="0" noProof="0" dirty="0">
                <a:ln>
                  <a:noFill/>
                </a:ln>
                <a:solidFill>
                  <a:schemeClr val="bg1">
                    <a:lumMod val="50000"/>
                  </a:schemeClr>
                </a:solidFill>
                <a:effectLst/>
                <a:uLnTx/>
                <a:uFillTx/>
                <a:latin typeface="微软雅黑" panose="020B0503020204020204" charset="-122"/>
                <a:ea typeface="微软雅黑" panose="020B0503020204020204" charset="-122"/>
                <a:cs typeface="+mn-cs"/>
              </a:rPr>
              <a:t>研究现状</a:t>
            </a:r>
          </a:p>
        </p:txBody>
      </p:sp>
      <p:cxnSp>
        <p:nvCxnSpPr>
          <p:cNvPr id="92" name="直接连接符 91"/>
          <p:cNvCxnSpPr/>
          <p:nvPr/>
        </p:nvCxnSpPr>
        <p:spPr>
          <a:xfrm>
            <a:off x="4817552" y="301694"/>
            <a:ext cx="0" cy="24581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96" name="TextBox 9"/>
          <p:cNvSpPr txBox="1"/>
          <p:nvPr/>
        </p:nvSpPr>
        <p:spPr>
          <a:xfrm>
            <a:off x="6918321" y="258829"/>
            <a:ext cx="1344000" cy="343159"/>
          </a:xfrm>
          <a:prstGeom prst="rect">
            <a:avLst/>
          </a:prstGeom>
          <a:noFill/>
        </p:spPr>
        <p:txBody>
          <a:bodyPr wrap="square" lIns="0" tIns="48000" rIns="0" bIns="48000"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600" b="1" i="0" u="none" strike="noStrike" kern="1200" cap="none" spc="0" normalizeH="0" baseline="0" noProof="0" dirty="0">
                <a:ln>
                  <a:noFill/>
                </a:ln>
                <a:solidFill>
                  <a:schemeClr val="bg1"/>
                </a:solidFill>
                <a:effectLst/>
                <a:uLnTx/>
                <a:uFillTx/>
                <a:latin typeface="微软雅黑" panose="020B0503020204020204" charset="-122"/>
                <a:ea typeface="微软雅黑" panose="020B0503020204020204" charset="-122"/>
                <a:cs typeface="+mn-cs"/>
              </a:rPr>
              <a:t>课题研究内容</a:t>
            </a:r>
          </a:p>
        </p:txBody>
      </p:sp>
      <p:sp>
        <p:nvSpPr>
          <p:cNvPr id="7" name="文本框 6"/>
          <p:cNvSpPr txBox="1"/>
          <p:nvPr/>
        </p:nvSpPr>
        <p:spPr>
          <a:xfrm>
            <a:off x="896762" y="2003221"/>
            <a:ext cx="10072645" cy="3378104"/>
          </a:xfrm>
          <a:prstGeom prst="rect">
            <a:avLst/>
          </a:prstGeom>
          <a:noFill/>
        </p:spPr>
        <p:txBody>
          <a:bodyPr wrap="square">
            <a:spAutoFit/>
          </a:bodyPr>
          <a:lstStyle/>
          <a:p>
            <a:pPr marR="521970" lvl="0">
              <a:buSzPts val="1100"/>
            </a:pPr>
            <a:r>
              <a:rPr lang="zh-CN" altLang="zh-CN" sz="1600" kern="100" dirty="0">
                <a:solidFill>
                  <a:srgbClr val="000000"/>
                </a:solidFill>
                <a:effectLst/>
                <a:latin typeface="Times New Roman" panose="02020603050405020304" charset="0"/>
                <a:ea typeface="宋体" panose="02010600030101010101" pitchFamily="2" charset="-122"/>
              </a:rPr>
              <a:t>（</a:t>
            </a:r>
            <a:r>
              <a:rPr lang="en-US" altLang="zh-CN" sz="1600" kern="100" dirty="0">
                <a:solidFill>
                  <a:srgbClr val="000000"/>
                </a:solidFill>
                <a:effectLst/>
                <a:latin typeface="Times New Roman" panose="02020603050405020304" charset="0"/>
                <a:ea typeface="宋体" panose="02010600030101010101" pitchFamily="2" charset="-122"/>
              </a:rPr>
              <a:t>1</a:t>
            </a:r>
            <a:r>
              <a:rPr lang="zh-CN" altLang="zh-CN" sz="1600" kern="100" dirty="0">
                <a:solidFill>
                  <a:srgbClr val="000000"/>
                </a:solidFill>
                <a:effectLst/>
                <a:latin typeface="Times New Roman" panose="02020603050405020304" charset="0"/>
                <a:ea typeface="宋体" panose="02010600030101010101" pitchFamily="2" charset="-122"/>
              </a:rPr>
              <a:t>）</a:t>
            </a:r>
            <a:r>
              <a:rPr lang="zh-CN" altLang="zh-CN" sz="1600" kern="100" dirty="0">
                <a:solidFill>
                  <a:srgbClr val="000000"/>
                </a:solidFill>
                <a:latin typeface="Times New Roman" panose="02020603050405020304" charset="0"/>
                <a:ea typeface="宋体" panose="02010600030101010101" pitchFamily="2" charset="-122"/>
                <a:cs typeface="Times New Roman" panose="02020603050405020304" charset="0"/>
              </a:rPr>
              <a:t>系统架构设计与建模</a:t>
            </a:r>
          </a:p>
          <a:p>
            <a:pPr marL="495300"/>
            <a:r>
              <a:rPr lang="zh-CN" altLang="zh-CN" sz="1600" kern="100" dirty="0">
                <a:solidFill>
                  <a:srgbClr val="000000"/>
                </a:solidFill>
                <a:latin typeface="Times New Roman" panose="02020603050405020304" charset="0"/>
                <a:ea typeface="宋体" panose="02010600030101010101" pitchFamily="2" charset="-122"/>
                <a:cs typeface="Times New Roman" panose="02020603050405020304" charset="0"/>
              </a:rPr>
              <a:t>构建光伏</a:t>
            </a:r>
            <a:r>
              <a:rPr lang="en-US" altLang="zh-CN" sz="1600" kern="100" dirty="0">
                <a:solidFill>
                  <a:srgbClr val="000000"/>
                </a:solidFill>
                <a:latin typeface="Times New Roman" panose="02020603050405020304" charset="0"/>
                <a:ea typeface="宋体" panose="02010600030101010101" pitchFamily="2" charset="-122"/>
                <a:cs typeface="Times New Roman" panose="02020603050405020304" charset="0"/>
              </a:rPr>
              <a:t>-</a:t>
            </a:r>
            <a:r>
              <a:rPr lang="zh-CN" altLang="zh-CN" sz="1600" kern="100" dirty="0">
                <a:solidFill>
                  <a:srgbClr val="000000"/>
                </a:solidFill>
                <a:latin typeface="Times New Roman" panose="02020603050405020304" charset="0"/>
                <a:ea typeface="宋体" panose="02010600030101010101" pitchFamily="2" charset="-122"/>
                <a:cs typeface="Times New Roman" panose="02020603050405020304" charset="0"/>
              </a:rPr>
              <a:t>海流发电与混合储能（超级电容</a:t>
            </a:r>
            <a:r>
              <a:rPr lang="en-US" altLang="zh-CN" sz="1600" kern="100" dirty="0">
                <a:solidFill>
                  <a:srgbClr val="000000"/>
                </a:solidFill>
                <a:latin typeface="Times New Roman" panose="02020603050405020304" charset="0"/>
                <a:ea typeface="宋体" panose="02010600030101010101" pitchFamily="2" charset="-122"/>
                <a:cs typeface="Times New Roman" panose="02020603050405020304" charset="0"/>
              </a:rPr>
              <a:t>+</a:t>
            </a:r>
            <a:r>
              <a:rPr lang="zh-CN" altLang="zh-CN" sz="1600" kern="100" dirty="0">
                <a:solidFill>
                  <a:srgbClr val="000000"/>
                </a:solidFill>
                <a:latin typeface="Times New Roman" panose="02020603050405020304" charset="0"/>
                <a:ea typeface="宋体" panose="02010600030101010101" pitchFamily="2" charset="-122"/>
                <a:cs typeface="Times New Roman" panose="02020603050405020304" charset="0"/>
              </a:rPr>
              <a:t>锂电池）的孤岛离网系统架构。建立光伏电池模型、海流发电机组模型以及混合储能系统模型。重点研究机器学习回归方法（如支持向量机、随机森林等）在光伏和海流出力建模中的应用，结合模态分解技术（如经验模态分解）分析能源出力的多时间尺度特性。</a:t>
            </a:r>
          </a:p>
          <a:p>
            <a:pPr lvl="0">
              <a:buSzPts val="1100"/>
            </a:pPr>
            <a:r>
              <a:rPr lang="zh-CN" altLang="zh-CN" sz="1600" kern="100" dirty="0">
                <a:solidFill>
                  <a:srgbClr val="000000"/>
                </a:solidFill>
                <a:effectLst/>
                <a:latin typeface="Times New Roman" panose="02020603050405020304" charset="0"/>
                <a:ea typeface="宋体" panose="02010600030101010101" pitchFamily="2" charset="-122"/>
              </a:rPr>
              <a:t>（</a:t>
            </a:r>
            <a:r>
              <a:rPr lang="en-US" altLang="zh-CN" sz="1600" kern="100" dirty="0">
                <a:solidFill>
                  <a:srgbClr val="000000"/>
                </a:solidFill>
                <a:latin typeface="Times New Roman" panose="02020603050405020304" charset="0"/>
                <a:ea typeface="宋体" panose="02010600030101010101" pitchFamily="2" charset="-122"/>
              </a:rPr>
              <a:t>2</a:t>
            </a:r>
            <a:r>
              <a:rPr lang="zh-CN" altLang="zh-CN" sz="1600" kern="100" dirty="0">
                <a:solidFill>
                  <a:srgbClr val="000000"/>
                </a:solidFill>
                <a:effectLst/>
                <a:latin typeface="Times New Roman" panose="02020603050405020304" charset="0"/>
                <a:ea typeface="宋体" panose="02010600030101010101" pitchFamily="2" charset="-122"/>
              </a:rPr>
              <a:t>）</a:t>
            </a:r>
            <a:r>
              <a:rPr lang="zh-CN" altLang="zh-CN" sz="1600" kern="100" dirty="0">
                <a:solidFill>
                  <a:srgbClr val="000000"/>
                </a:solidFill>
                <a:latin typeface="Times New Roman" panose="02020603050405020304" charset="0"/>
                <a:ea typeface="宋体" panose="02010600030101010101" pitchFamily="2" charset="-122"/>
                <a:cs typeface="Times New Roman" panose="02020603050405020304" charset="0"/>
              </a:rPr>
              <a:t>双向</a:t>
            </a:r>
            <a:r>
              <a:rPr lang="en-US" altLang="zh-CN" sz="1600" kern="100" dirty="0">
                <a:solidFill>
                  <a:srgbClr val="000000"/>
                </a:solidFill>
                <a:latin typeface="Times New Roman" panose="02020603050405020304" charset="0"/>
                <a:ea typeface="宋体" panose="02010600030101010101" pitchFamily="2" charset="-122"/>
                <a:cs typeface="Times New Roman" panose="02020603050405020304" charset="0"/>
              </a:rPr>
              <a:t>DC-DC</a:t>
            </a:r>
            <a:r>
              <a:rPr lang="zh-CN" altLang="zh-CN" sz="1600" kern="100" dirty="0">
                <a:solidFill>
                  <a:srgbClr val="000000"/>
                </a:solidFill>
                <a:latin typeface="Times New Roman" panose="02020603050405020304" charset="0"/>
                <a:ea typeface="宋体" panose="02010600030101010101" pitchFamily="2" charset="-122"/>
                <a:cs typeface="Times New Roman" panose="02020603050405020304" charset="0"/>
              </a:rPr>
              <a:t>变换器控制策略</a:t>
            </a:r>
          </a:p>
          <a:p>
            <a:pPr marL="495300"/>
            <a:r>
              <a:rPr lang="zh-CN" altLang="zh-CN" sz="1600" kern="100" dirty="0">
                <a:solidFill>
                  <a:srgbClr val="000000"/>
                </a:solidFill>
                <a:latin typeface="Times New Roman" panose="02020603050405020304" charset="0"/>
                <a:ea typeface="宋体" panose="02010600030101010101" pitchFamily="2" charset="-122"/>
                <a:cs typeface="Times New Roman" panose="02020603050405020304" charset="0"/>
              </a:rPr>
              <a:t>设计基于双闭环加</a:t>
            </a:r>
            <a:r>
              <a:rPr lang="en-US" altLang="zh-CN" sz="1600" kern="100" dirty="0">
                <a:solidFill>
                  <a:srgbClr val="000000"/>
                </a:solidFill>
                <a:latin typeface="Times New Roman" panose="02020603050405020304" charset="0"/>
                <a:ea typeface="宋体" panose="02010600030101010101" pitchFamily="2" charset="-122"/>
                <a:cs typeface="Times New Roman" panose="02020603050405020304" charset="0"/>
              </a:rPr>
              <a:t>LADRC</a:t>
            </a:r>
            <a:r>
              <a:rPr lang="zh-CN" altLang="zh-CN" sz="1600" kern="100" dirty="0">
                <a:solidFill>
                  <a:srgbClr val="000000"/>
                </a:solidFill>
                <a:latin typeface="Times New Roman" panose="02020603050405020304" charset="0"/>
                <a:ea typeface="宋体" panose="02010600030101010101" pitchFamily="2" charset="-122"/>
                <a:cs typeface="Times New Roman" panose="02020603050405020304" charset="0"/>
              </a:rPr>
              <a:t>的双向</a:t>
            </a:r>
            <a:r>
              <a:rPr lang="en-US" altLang="zh-CN" sz="1600" kern="100" dirty="0">
                <a:solidFill>
                  <a:srgbClr val="000000"/>
                </a:solidFill>
                <a:latin typeface="Times New Roman" panose="02020603050405020304" charset="0"/>
                <a:ea typeface="宋体" panose="02010600030101010101" pitchFamily="2" charset="-122"/>
                <a:cs typeface="Times New Roman" panose="02020603050405020304" charset="0"/>
              </a:rPr>
              <a:t>DC-DC</a:t>
            </a:r>
            <a:r>
              <a:rPr lang="zh-CN" altLang="zh-CN" sz="1600" kern="100" dirty="0">
                <a:solidFill>
                  <a:srgbClr val="000000"/>
                </a:solidFill>
                <a:latin typeface="Times New Roman" panose="02020603050405020304" charset="0"/>
                <a:ea typeface="宋体" panose="02010600030101010101" pitchFamily="2" charset="-122"/>
                <a:cs typeface="Times New Roman" panose="02020603050405020304" charset="0"/>
              </a:rPr>
              <a:t>变换器控制策略。内环采用电流环提高响应速度，外环采用</a:t>
            </a:r>
            <a:r>
              <a:rPr lang="en-US" altLang="zh-CN" sz="1600" kern="100" dirty="0">
                <a:solidFill>
                  <a:srgbClr val="000000"/>
                </a:solidFill>
                <a:latin typeface="Times New Roman" panose="02020603050405020304" charset="0"/>
                <a:ea typeface="宋体" panose="02010600030101010101" pitchFamily="2" charset="-122"/>
                <a:cs typeface="Times New Roman" panose="02020603050405020304" charset="0"/>
              </a:rPr>
              <a:t>LADRC</a:t>
            </a:r>
            <a:r>
              <a:rPr lang="zh-CN" altLang="zh-CN" sz="1600" kern="100" dirty="0">
                <a:solidFill>
                  <a:srgbClr val="000000"/>
                </a:solidFill>
                <a:latin typeface="Times New Roman" panose="02020603050405020304" charset="0"/>
                <a:ea typeface="宋体" panose="02010600030101010101" pitchFamily="2" charset="-122"/>
                <a:cs typeface="Times New Roman" panose="02020603050405020304" charset="0"/>
              </a:rPr>
              <a:t>控制直流母线电压。针对</a:t>
            </a:r>
            <a:r>
              <a:rPr lang="en-US" altLang="zh-CN" sz="1600" kern="100" dirty="0">
                <a:solidFill>
                  <a:srgbClr val="000000"/>
                </a:solidFill>
                <a:latin typeface="Times New Roman" panose="02020603050405020304" charset="0"/>
                <a:ea typeface="宋体" panose="02010600030101010101" pitchFamily="2" charset="-122"/>
                <a:cs typeface="Times New Roman" panose="02020603050405020304" charset="0"/>
              </a:rPr>
              <a:t>LADRC</a:t>
            </a:r>
            <a:r>
              <a:rPr lang="zh-CN" altLang="zh-CN" sz="1600" kern="100" dirty="0">
                <a:solidFill>
                  <a:srgbClr val="000000"/>
                </a:solidFill>
                <a:latin typeface="Times New Roman" panose="02020603050405020304" charset="0"/>
                <a:ea typeface="宋体" panose="02010600030101010101" pitchFamily="2" charset="-122"/>
                <a:cs typeface="Times New Roman" panose="02020603050405020304" charset="0"/>
              </a:rPr>
              <a:t>参数整定难题，引入粒子群优化（</a:t>
            </a:r>
            <a:r>
              <a:rPr lang="en-US" altLang="zh-CN" sz="1600" kern="100" dirty="0">
                <a:solidFill>
                  <a:srgbClr val="000000"/>
                </a:solidFill>
                <a:latin typeface="Times New Roman" panose="02020603050405020304" charset="0"/>
                <a:ea typeface="宋体" panose="02010600030101010101" pitchFamily="2" charset="-122"/>
                <a:cs typeface="Times New Roman" panose="02020603050405020304" charset="0"/>
              </a:rPr>
              <a:t>PSO</a:t>
            </a:r>
            <a:r>
              <a:rPr lang="zh-CN" altLang="zh-CN" sz="1600" kern="100" dirty="0">
                <a:solidFill>
                  <a:srgbClr val="000000"/>
                </a:solidFill>
                <a:latin typeface="Times New Roman" panose="02020603050405020304" charset="0"/>
                <a:ea typeface="宋体" panose="02010600030101010101" pitchFamily="2" charset="-122"/>
                <a:cs typeface="Times New Roman" panose="02020603050405020304" charset="0"/>
              </a:rPr>
              <a:t>）算法进行参数自适应整定，使控制器在不同运行条件下均能保持最佳性能。</a:t>
            </a:r>
          </a:p>
          <a:p>
            <a:pPr lvl="0">
              <a:buSzPts val="1100"/>
            </a:pPr>
            <a:r>
              <a:rPr lang="zh-CN" altLang="zh-CN" sz="1600" kern="100" dirty="0">
                <a:solidFill>
                  <a:srgbClr val="000000"/>
                </a:solidFill>
                <a:effectLst/>
                <a:latin typeface="Times New Roman" panose="02020603050405020304" charset="0"/>
                <a:ea typeface="宋体" panose="02010600030101010101" pitchFamily="2" charset="-122"/>
              </a:rPr>
              <a:t>（</a:t>
            </a:r>
            <a:r>
              <a:rPr lang="en-US" altLang="zh-CN" sz="1600" kern="100" dirty="0">
                <a:solidFill>
                  <a:srgbClr val="000000"/>
                </a:solidFill>
                <a:latin typeface="Times New Roman" panose="02020603050405020304" charset="0"/>
                <a:ea typeface="宋体" panose="02010600030101010101" pitchFamily="2" charset="-122"/>
              </a:rPr>
              <a:t>3</a:t>
            </a:r>
            <a:r>
              <a:rPr lang="zh-CN" altLang="zh-CN" sz="1600" kern="100" dirty="0">
                <a:solidFill>
                  <a:srgbClr val="000000"/>
                </a:solidFill>
                <a:effectLst/>
                <a:latin typeface="Times New Roman" panose="02020603050405020304" charset="0"/>
                <a:ea typeface="宋体" panose="02010600030101010101" pitchFamily="2" charset="-122"/>
              </a:rPr>
              <a:t>）</a:t>
            </a:r>
            <a:r>
              <a:rPr lang="zh-CN" altLang="zh-CN" sz="1600" kern="100" dirty="0">
                <a:solidFill>
                  <a:srgbClr val="000000"/>
                </a:solidFill>
                <a:latin typeface="Times New Roman" panose="02020603050405020304" charset="0"/>
                <a:ea typeface="宋体" panose="02010600030101010101" pitchFamily="2" charset="-122"/>
                <a:cs typeface="Times New Roman" panose="02020603050405020304" charset="0"/>
              </a:rPr>
              <a:t>二阶段鲁棒优化框架</a:t>
            </a:r>
          </a:p>
          <a:p>
            <a:pPr marL="495300"/>
            <a:r>
              <a:rPr lang="zh-CN" altLang="zh-CN" sz="1600" kern="100" dirty="0">
                <a:solidFill>
                  <a:srgbClr val="000000"/>
                </a:solidFill>
                <a:latin typeface="Times New Roman" panose="02020603050405020304" charset="0"/>
                <a:ea typeface="宋体" panose="02010600030101010101" pitchFamily="2" charset="-122"/>
                <a:cs typeface="Times New Roman" panose="02020603050405020304" charset="0"/>
              </a:rPr>
              <a:t>构建二阶段鲁棒优化框架实现系统能量管理与调度。第一阶段基于预测数据制定调度计划，第二阶段根据实时运行偏差进行调整决策。该框架将综合考虑系统运行约束、设备寿命管理及供电可靠性要求，实现系统经济高效运行。</a:t>
            </a:r>
          </a:p>
          <a:p>
            <a:pPr algn="just">
              <a:lnSpc>
                <a:spcPct val="150000"/>
              </a:lnSpc>
            </a:pPr>
            <a:endParaRPr lang="zh-CN" sz="1600" dirty="0"/>
          </a:p>
        </p:txBody>
      </p:sp>
      <p:sp>
        <p:nvSpPr>
          <p:cNvPr id="9" name="矩形 8"/>
          <p:cNvSpPr/>
          <p:nvPr/>
        </p:nvSpPr>
        <p:spPr>
          <a:xfrm>
            <a:off x="751622" y="1643774"/>
            <a:ext cx="2380844" cy="369332"/>
          </a:xfrm>
          <a:prstGeom prst="rect">
            <a:avLst/>
          </a:prstGeom>
        </p:spPr>
        <p:txBody>
          <a:bodyPr wrap="square">
            <a:spAutoFit/>
          </a:bodyPr>
          <a:lstStyle/>
          <a:p>
            <a:pPr marL="285750" indent="-285750">
              <a:buFont typeface="Wingdings" panose="05000000000000000000" pitchFamily="2" charset="2"/>
              <a:buChar char="u"/>
            </a:pPr>
            <a:r>
              <a:rPr lang="zh-CN" altLang="en-US" kern="100" dirty="0">
                <a:solidFill>
                  <a:srgbClr val="34619D"/>
                </a:solidFill>
                <a:latin typeface="宋体" panose="02010600030101010101" pitchFamily="2" charset="-122"/>
                <a:ea typeface="宋体" panose="02010600030101010101" pitchFamily="2" charset="-122"/>
                <a:cs typeface="Times New Roman" panose="02020603050405020304" charset="0"/>
              </a:rPr>
              <a:t>课题研究重点</a:t>
            </a:r>
            <a:endParaRPr lang="zh-CN" altLang="en-US" dirty="0">
              <a:solidFill>
                <a:srgbClr val="34619D"/>
              </a:solidFill>
              <a:latin typeface="宋体" panose="02010600030101010101" pitchFamily="2" charset="-122"/>
              <a:ea typeface="宋体" panose="02010600030101010101" pitchFamily="2" charset="-122"/>
            </a:endParaRPr>
          </a:p>
        </p:txBody>
      </p:sp>
      <p:sp>
        <p:nvSpPr>
          <p:cNvPr id="12" name="文本框 11"/>
          <p:cNvSpPr txBox="1"/>
          <p:nvPr/>
        </p:nvSpPr>
        <p:spPr>
          <a:xfrm>
            <a:off x="751622" y="5171190"/>
            <a:ext cx="6324600" cy="369332"/>
          </a:xfrm>
          <a:prstGeom prst="rect">
            <a:avLst/>
          </a:prstGeom>
          <a:noFill/>
        </p:spPr>
        <p:txBody>
          <a:bodyPr wrap="square">
            <a:spAutoFit/>
          </a:bodyPr>
          <a:lstStyle/>
          <a:p>
            <a:pPr marL="285750" indent="-285750">
              <a:buFont typeface="Wingdings" panose="05000000000000000000" pitchFamily="2" charset="2"/>
              <a:buChar char="u"/>
            </a:pPr>
            <a:r>
              <a:rPr lang="zh-CN" altLang="zh-CN" kern="100" dirty="0">
                <a:solidFill>
                  <a:srgbClr val="34619D"/>
                </a:solidFill>
                <a:latin typeface="宋体" panose="02010600030101010101" pitchFamily="2" charset="-122"/>
                <a:ea typeface="宋体" panose="02010600030101010101" pitchFamily="2" charset="-122"/>
                <a:cs typeface="Times New Roman" panose="02020603050405020304" charset="0"/>
              </a:rPr>
              <a:t>课题研究目标</a:t>
            </a:r>
            <a:endParaRPr lang="zh-CN" altLang="en-US" kern="100" dirty="0">
              <a:solidFill>
                <a:srgbClr val="34619D"/>
              </a:solidFill>
              <a:latin typeface="宋体" panose="02010600030101010101" pitchFamily="2" charset="-122"/>
              <a:ea typeface="宋体" panose="02010600030101010101" pitchFamily="2" charset="-122"/>
              <a:cs typeface="Times New Roman" panose="02020603050405020304" charset="0"/>
            </a:endParaRPr>
          </a:p>
        </p:txBody>
      </p:sp>
      <p:sp>
        <p:nvSpPr>
          <p:cNvPr id="15" name="文本框 14"/>
          <p:cNvSpPr txBox="1"/>
          <p:nvPr/>
        </p:nvSpPr>
        <p:spPr>
          <a:xfrm>
            <a:off x="896762" y="5540522"/>
            <a:ext cx="9803662" cy="2264081"/>
          </a:xfrm>
          <a:prstGeom prst="rect">
            <a:avLst/>
          </a:prstGeom>
          <a:noFill/>
        </p:spPr>
        <p:txBody>
          <a:bodyPr wrap="square">
            <a:spAutoFit/>
          </a:bodyPr>
          <a:lstStyle/>
          <a:p>
            <a:pPr indent="304800" algn="just">
              <a:lnSpc>
                <a:spcPct val="150000"/>
              </a:lnSpc>
              <a:tabLst>
                <a:tab pos="259080" algn="l"/>
              </a:tabLst>
            </a:pPr>
            <a:r>
              <a:rPr lang="zh-CN" altLang="zh-CN" sz="1600" kern="100" dirty="0">
                <a:solidFill>
                  <a:srgbClr val="000000"/>
                </a:solidFill>
                <a:latin typeface="Times New Roman" panose="02020603050405020304" charset="0"/>
                <a:ea typeface="宋体" panose="02010600030101010101" pitchFamily="2" charset="-122"/>
              </a:rPr>
              <a:t>利用</a:t>
            </a:r>
            <a:r>
              <a:rPr lang="en-US" altLang="zh-CN" sz="1600" kern="100" dirty="0">
                <a:solidFill>
                  <a:srgbClr val="000000"/>
                </a:solidFill>
                <a:latin typeface="Times New Roman" panose="02020603050405020304" charset="0"/>
                <a:ea typeface="宋体" panose="02010600030101010101" pitchFamily="2" charset="-122"/>
              </a:rPr>
              <a:t>MATLAB/Simulink</a:t>
            </a:r>
            <a:r>
              <a:rPr lang="zh-CN" altLang="zh-CN" sz="1600" kern="100" dirty="0">
                <a:solidFill>
                  <a:srgbClr val="000000"/>
                </a:solidFill>
                <a:latin typeface="Times New Roman" panose="02020603050405020304" charset="0"/>
                <a:ea typeface="宋体" panose="02010600030101010101" pitchFamily="2" charset="-122"/>
              </a:rPr>
              <a:t>平台搭建系统仿真模型，验证控制策略与优化算法的有效性。通过对比传统</a:t>
            </a:r>
            <a:r>
              <a:rPr lang="en-US" altLang="zh-CN" sz="1600" kern="100" dirty="0">
                <a:solidFill>
                  <a:srgbClr val="000000"/>
                </a:solidFill>
                <a:latin typeface="Times New Roman" panose="02020603050405020304" charset="0"/>
                <a:ea typeface="宋体" panose="02010600030101010101" pitchFamily="2" charset="-122"/>
              </a:rPr>
              <a:t>PI</a:t>
            </a:r>
            <a:r>
              <a:rPr lang="zh-CN" altLang="zh-CN" sz="1600" kern="100" dirty="0">
                <a:solidFill>
                  <a:srgbClr val="000000"/>
                </a:solidFill>
                <a:latin typeface="Times New Roman" panose="02020603050405020304" charset="0"/>
                <a:ea typeface="宋体" panose="02010600030101010101" pitchFamily="2" charset="-122"/>
              </a:rPr>
              <a:t>控制、</a:t>
            </a:r>
            <a:r>
              <a:rPr lang="en-US" altLang="zh-CN" sz="1600" kern="100" dirty="0">
                <a:solidFill>
                  <a:srgbClr val="000000"/>
                </a:solidFill>
                <a:latin typeface="Times New Roman" panose="02020603050405020304" charset="0"/>
                <a:ea typeface="宋体" panose="02010600030101010101" pitchFamily="2" charset="-122"/>
              </a:rPr>
              <a:t>MPC</a:t>
            </a:r>
            <a:r>
              <a:rPr lang="zh-CN" altLang="zh-CN" sz="1600" kern="100" dirty="0">
                <a:solidFill>
                  <a:srgbClr val="000000"/>
                </a:solidFill>
                <a:latin typeface="Times New Roman" panose="02020603050405020304" charset="0"/>
                <a:ea typeface="宋体" panose="02010600030101010101" pitchFamily="2" charset="-122"/>
              </a:rPr>
              <a:t>控制等方法的性能，评估本文所提控制策略在动态响应、鲁棒性、电能质量等方面的优势。</a:t>
            </a:r>
            <a:endParaRPr lang="en-US" altLang="zh-CN" sz="1600" kern="100" dirty="0">
              <a:solidFill>
                <a:srgbClr val="000000"/>
              </a:solidFill>
              <a:latin typeface="Times New Roman" panose="02020603050405020304" charset="0"/>
              <a:ea typeface="宋体" panose="02010600030101010101" pitchFamily="2" charset="-122"/>
            </a:endParaRPr>
          </a:p>
          <a:p>
            <a:pPr indent="304800" algn="just">
              <a:lnSpc>
                <a:spcPct val="150000"/>
              </a:lnSpc>
              <a:tabLst>
                <a:tab pos="259080" algn="l"/>
              </a:tabLst>
            </a:pPr>
            <a:endParaRPr lang="en-US" altLang="zh-CN" sz="1600" kern="100" dirty="0">
              <a:solidFill>
                <a:srgbClr val="000000"/>
              </a:solidFill>
              <a:latin typeface="Times New Roman" panose="02020603050405020304" charset="0"/>
              <a:ea typeface="宋体" panose="02010600030101010101" pitchFamily="2" charset="-122"/>
            </a:endParaRPr>
          </a:p>
          <a:p>
            <a:pPr indent="304800" algn="just">
              <a:lnSpc>
                <a:spcPct val="150000"/>
              </a:lnSpc>
              <a:tabLst>
                <a:tab pos="259080" algn="l"/>
              </a:tabLst>
            </a:pPr>
            <a:endParaRPr lang="en-US" altLang="zh-CN" sz="1600" kern="100" dirty="0">
              <a:solidFill>
                <a:srgbClr val="000000"/>
              </a:solidFill>
              <a:latin typeface="Times New Roman" panose="02020603050405020304" charset="0"/>
              <a:ea typeface="宋体" panose="02010600030101010101" pitchFamily="2" charset="-122"/>
            </a:endParaRPr>
          </a:p>
          <a:p>
            <a:pPr indent="304800" algn="just">
              <a:lnSpc>
                <a:spcPct val="150000"/>
              </a:lnSpc>
              <a:tabLst>
                <a:tab pos="259080" algn="l"/>
              </a:tabLst>
            </a:pPr>
            <a:endParaRPr lang="zh-CN" altLang="zh-CN" sz="1600" kern="100" dirty="0">
              <a:solidFill>
                <a:srgbClr val="000000"/>
              </a:solidFill>
              <a:latin typeface="Times New Roman" panose="02020603050405020304" charset="0"/>
              <a:ea typeface="宋体" panose="02010600030101010101" pitchFamily="2" charset="-122"/>
            </a:endParaRPr>
          </a:p>
          <a:p>
            <a:pPr indent="304800" algn="just">
              <a:lnSpc>
                <a:spcPct val="150000"/>
              </a:lnSpc>
              <a:tabLst>
                <a:tab pos="259080" algn="l"/>
              </a:tabLst>
            </a:pPr>
            <a:endParaRPr sz="1600" kern="100" dirty="0">
              <a:solidFill>
                <a:srgbClr val="000000"/>
              </a:solidFill>
              <a:latin typeface="Times New Roman" panose="02020603050405020304" charset="0"/>
              <a:ea typeface="宋体" panose="02010600030101010101" pitchFamily="2" charset="-122"/>
            </a:endParaRPr>
          </a:p>
        </p:txBody>
      </p:sp>
      <p:sp>
        <p:nvSpPr>
          <p:cNvPr id="99" name="矩形 98"/>
          <p:cNvSpPr/>
          <p:nvPr/>
        </p:nvSpPr>
        <p:spPr>
          <a:xfrm>
            <a:off x="310344" y="1136471"/>
            <a:ext cx="116985" cy="463584"/>
          </a:xfrm>
          <a:prstGeom prst="rect">
            <a:avLst/>
          </a:prstGeom>
          <a:solidFill>
            <a:srgbClr val="3461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200" rtl="0" eaLnBrk="1" fontAlgn="auto" latinLnBrk="0" hangingPunct="1">
              <a:lnSpc>
                <a:spcPct val="100000"/>
              </a:lnSpc>
              <a:spcBef>
                <a:spcPts val="0"/>
              </a:spcBef>
              <a:spcAft>
                <a:spcPts val="0"/>
              </a:spcAft>
              <a:buClrTx/>
              <a:buSzTx/>
              <a:buFontTx/>
              <a:buNone/>
              <a:defRPr/>
            </a:pPr>
            <a:endParaRPr kumimoji="0" lang="zh-CN" altLang="en-US" sz="1300" b="1"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BA3DE9-B884-040A-7879-09D7E0B90298}"/>
            </a:ext>
          </a:extLst>
        </p:cNvPr>
        <p:cNvGrpSpPr/>
        <p:nvPr/>
      </p:nvGrpSpPr>
      <p:grpSpPr>
        <a:xfrm>
          <a:off x="0" y="0"/>
          <a:ext cx="0" cy="0"/>
          <a:chOff x="0" y="0"/>
          <a:chExt cx="0" cy="0"/>
        </a:xfrm>
      </p:grpSpPr>
      <p:cxnSp>
        <p:nvCxnSpPr>
          <p:cNvPr id="48" name="直接连接符 47">
            <a:extLst>
              <a:ext uri="{FF2B5EF4-FFF2-40B4-BE49-F238E27FC236}">
                <a16:creationId xmlns:a16="http://schemas.microsoft.com/office/drawing/2014/main" id="{94A27B07-896E-DBCE-8860-FD098DE31AAC}"/>
              </a:ext>
            </a:extLst>
          </p:cNvPr>
          <p:cNvCxnSpPr/>
          <p:nvPr/>
        </p:nvCxnSpPr>
        <p:spPr>
          <a:xfrm>
            <a:off x="874755" y="1641266"/>
            <a:ext cx="3641517" cy="709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49" name="TextBox 6">
            <a:extLst>
              <a:ext uri="{FF2B5EF4-FFF2-40B4-BE49-F238E27FC236}">
                <a16:creationId xmlns:a16="http://schemas.microsoft.com/office/drawing/2014/main" id="{FCCA0DDA-1F41-A511-554F-ABFC2CF2F7F7}"/>
              </a:ext>
            </a:extLst>
          </p:cNvPr>
          <p:cNvSpPr txBox="1"/>
          <p:nvPr/>
        </p:nvSpPr>
        <p:spPr>
          <a:xfrm>
            <a:off x="380538" y="981827"/>
            <a:ext cx="5309986" cy="587375"/>
          </a:xfrm>
          <a:prstGeom prst="rect">
            <a:avLst/>
          </a:prstGeom>
          <a:noFill/>
        </p:spPr>
        <p:txBody>
          <a:bodyPr wrap="square" lIns="0" tIns="48000" rIns="0" bIns="48000" rtlCol="0">
            <a:spAutoFit/>
          </a:bodyPr>
          <a:lstStyle/>
          <a:p>
            <a:r>
              <a:rPr lang="en-US" altLang="zh-CN" sz="3200" b="1" dirty="0">
                <a:solidFill>
                  <a:srgbClr val="02428E"/>
                </a:solidFill>
                <a:latin typeface="微软雅黑" panose="020B0503020204020204" charset="-122"/>
                <a:ea typeface="微软雅黑" panose="020B0503020204020204" charset="-122"/>
              </a:rPr>
              <a:t>  </a:t>
            </a:r>
            <a:r>
              <a:rPr lang="zh-CN" altLang="en-US" sz="3200" b="1" dirty="0">
                <a:solidFill>
                  <a:srgbClr val="02428E"/>
                </a:solidFill>
                <a:latin typeface="微软雅黑" panose="020B0503020204020204" charset="-122"/>
                <a:ea typeface="微软雅黑" panose="020B0503020204020204" charset="-122"/>
              </a:rPr>
              <a:t>课题研究内容</a:t>
            </a:r>
          </a:p>
        </p:txBody>
      </p:sp>
      <p:sp>
        <p:nvSpPr>
          <p:cNvPr id="50" name="矩形 4">
            <a:extLst>
              <a:ext uri="{FF2B5EF4-FFF2-40B4-BE49-F238E27FC236}">
                <a16:creationId xmlns:a16="http://schemas.microsoft.com/office/drawing/2014/main" id="{A5899216-B42D-D22B-40F2-A08003A052E4}"/>
              </a:ext>
            </a:extLst>
          </p:cNvPr>
          <p:cNvSpPr/>
          <p:nvPr/>
        </p:nvSpPr>
        <p:spPr>
          <a:xfrm>
            <a:off x="0" y="0"/>
            <a:ext cx="12192000" cy="819632"/>
          </a:xfrm>
          <a:prstGeom prst="rect">
            <a:avLst/>
          </a:prstGeom>
          <a:solidFill>
            <a:schemeClr val="bg1"/>
          </a:solidFill>
          <a:ln>
            <a:noFill/>
          </a:ln>
          <a:effectLst>
            <a:outerShdw blurRad="228600" dist="50800" dir="5400000" algn="t" rotWithShape="0">
              <a:schemeClr val="tx1">
                <a:alpha val="4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88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51" name="TextBox 6">
            <a:extLst>
              <a:ext uri="{FF2B5EF4-FFF2-40B4-BE49-F238E27FC236}">
                <a16:creationId xmlns:a16="http://schemas.microsoft.com/office/drawing/2014/main" id="{0DD07C7B-AA17-3102-12F2-E91988484961}"/>
              </a:ext>
            </a:extLst>
          </p:cNvPr>
          <p:cNvSpPr txBox="1"/>
          <p:nvPr/>
        </p:nvSpPr>
        <p:spPr>
          <a:xfrm>
            <a:off x="3385109" y="238312"/>
            <a:ext cx="1344000" cy="343159"/>
          </a:xfrm>
          <a:prstGeom prst="rect">
            <a:avLst/>
          </a:prstGeom>
          <a:noFill/>
        </p:spPr>
        <p:txBody>
          <a:bodyPr wrap="square" lIns="0" tIns="48000" rIns="0" bIns="48000"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600" b="1" dirty="0">
                <a:solidFill>
                  <a:prstClr val="white"/>
                </a:solidFill>
                <a:latin typeface="微软雅黑" panose="020B0503020204020204" charset="-122"/>
                <a:ea typeface="微软雅黑" panose="020B0503020204020204" charset="-122"/>
              </a:rPr>
              <a:t>研究课题</a:t>
            </a:r>
            <a:endParaRPr kumimoji="0" lang="zh-CN" altLang="en-US" sz="16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sp>
        <p:nvSpPr>
          <p:cNvPr id="52" name="TextBox 10">
            <a:extLst>
              <a:ext uri="{FF2B5EF4-FFF2-40B4-BE49-F238E27FC236}">
                <a16:creationId xmlns:a16="http://schemas.microsoft.com/office/drawing/2014/main" id="{3B676F0D-D58B-3A7C-740A-739EEF9E1E3D}"/>
              </a:ext>
            </a:extLst>
          </p:cNvPr>
          <p:cNvSpPr txBox="1"/>
          <p:nvPr/>
        </p:nvSpPr>
        <p:spPr>
          <a:xfrm>
            <a:off x="8595794" y="263264"/>
            <a:ext cx="1344000" cy="343159"/>
          </a:xfrm>
          <a:prstGeom prst="rect">
            <a:avLst/>
          </a:prstGeom>
          <a:noFill/>
        </p:spPr>
        <p:txBody>
          <a:bodyPr wrap="square" lIns="0" tIns="48000" rIns="0" bIns="48000"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600" b="1" i="0" u="none" strike="noStrike" kern="1200" cap="none" spc="0" normalizeH="0" baseline="0" noProof="0" dirty="0">
                <a:ln>
                  <a:noFill/>
                </a:ln>
                <a:solidFill>
                  <a:prstClr val="white">
                    <a:lumMod val="50000"/>
                  </a:prstClr>
                </a:solidFill>
                <a:effectLst/>
                <a:uLnTx/>
                <a:uFillTx/>
                <a:latin typeface="微软雅黑" panose="020B0503020204020204" charset="-122"/>
                <a:ea typeface="微软雅黑" panose="020B0503020204020204" charset="-122"/>
                <a:cs typeface="+mn-cs"/>
              </a:rPr>
              <a:t>已完成工作</a:t>
            </a:r>
          </a:p>
        </p:txBody>
      </p:sp>
      <p:pic>
        <p:nvPicPr>
          <p:cNvPr id="53" name="图片 52">
            <a:extLst>
              <a:ext uri="{FF2B5EF4-FFF2-40B4-BE49-F238E27FC236}">
                <a16:creationId xmlns:a16="http://schemas.microsoft.com/office/drawing/2014/main" id="{6EBE4807-7DCD-AE40-0054-79C1FB6171E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3137" y="39807"/>
            <a:ext cx="2516121" cy="738472"/>
          </a:xfrm>
          <a:prstGeom prst="rect">
            <a:avLst/>
          </a:prstGeom>
        </p:spPr>
      </p:pic>
      <p:sp>
        <p:nvSpPr>
          <p:cNvPr id="54" name="矩形 53">
            <a:extLst>
              <a:ext uri="{FF2B5EF4-FFF2-40B4-BE49-F238E27FC236}">
                <a16:creationId xmlns:a16="http://schemas.microsoft.com/office/drawing/2014/main" id="{D2179A30-AF17-D0E6-7AAC-6B60526015D0}"/>
              </a:ext>
            </a:extLst>
          </p:cNvPr>
          <p:cNvSpPr/>
          <p:nvPr/>
        </p:nvSpPr>
        <p:spPr>
          <a:xfrm>
            <a:off x="6822147" y="14786"/>
            <a:ext cx="1635315" cy="819632"/>
          </a:xfrm>
          <a:prstGeom prst="rect">
            <a:avLst/>
          </a:prstGeom>
          <a:solidFill>
            <a:srgbClr val="0242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400" b="1"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55" name="TextBox 6">
            <a:extLst>
              <a:ext uri="{FF2B5EF4-FFF2-40B4-BE49-F238E27FC236}">
                <a16:creationId xmlns:a16="http://schemas.microsoft.com/office/drawing/2014/main" id="{C670B3CB-5477-2432-A2B8-118F6C012ED4}"/>
              </a:ext>
            </a:extLst>
          </p:cNvPr>
          <p:cNvSpPr txBox="1"/>
          <p:nvPr/>
        </p:nvSpPr>
        <p:spPr>
          <a:xfrm>
            <a:off x="3391292" y="243916"/>
            <a:ext cx="1344000" cy="343159"/>
          </a:xfrm>
          <a:prstGeom prst="rect">
            <a:avLst/>
          </a:prstGeom>
          <a:noFill/>
        </p:spPr>
        <p:txBody>
          <a:bodyPr wrap="square" lIns="0" tIns="48000" rIns="0" bIns="48000"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600" b="1" dirty="0">
                <a:solidFill>
                  <a:schemeClr val="bg1">
                    <a:lumMod val="50000"/>
                  </a:schemeClr>
                </a:solidFill>
                <a:latin typeface="微软雅黑" panose="020B0503020204020204" charset="-122"/>
                <a:ea typeface="微软雅黑" panose="020B0503020204020204" charset="-122"/>
              </a:rPr>
              <a:t>研究背景</a:t>
            </a:r>
            <a:endParaRPr kumimoji="0" lang="zh-CN" altLang="en-US" sz="1600" b="1" i="0" u="none" strike="noStrike" kern="1200" cap="none" spc="0" normalizeH="0" baseline="0" noProof="0" dirty="0">
              <a:ln>
                <a:noFill/>
              </a:ln>
              <a:solidFill>
                <a:schemeClr val="bg1">
                  <a:lumMod val="50000"/>
                </a:schemeClr>
              </a:solidFill>
              <a:effectLst/>
              <a:uLnTx/>
              <a:uFillTx/>
              <a:latin typeface="微软雅黑" panose="020B0503020204020204" charset="-122"/>
              <a:ea typeface="微软雅黑" panose="020B0503020204020204" charset="-122"/>
              <a:cs typeface="+mn-cs"/>
            </a:endParaRPr>
          </a:p>
        </p:txBody>
      </p:sp>
      <p:cxnSp>
        <p:nvCxnSpPr>
          <p:cNvPr id="56" name="直接连接符 55">
            <a:extLst>
              <a:ext uri="{FF2B5EF4-FFF2-40B4-BE49-F238E27FC236}">
                <a16:creationId xmlns:a16="http://schemas.microsoft.com/office/drawing/2014/main" id="{089B95CD-909C-2460-B983-8FE61ADD7C7A}"/>
              </a:ext>
            </a:extLst>
          </p:cNvPr>
          <p:cNvCxnSpPr/>
          <p:nvPr/>
        </p:nvCxnSpPr>
        <p:spPr>
          <a:xfrm>
            <a:off x="6802733" y="313246"/>
            <a:ext cx="0" cy="24581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7" name="直接连接符 56">
            <a:extLst>
              <a:ext uri="{FF2B5EF4-FFF2-40B4-BE49-F238E27FC236}">
                <a16:creationId xmlns:a16="http://schemas.microsoft.com/office/drawing/2014/main" id="{DA6417AF-CE39-203D-EF99-BF79B1B3C477}"/>
              </a:ext>
            </a:extLst>
          </p:cNvPr>
          <p:cNvCxnSpPr/>
          <p:nvPr/>
        </p:nvCxnSpPr>
        <p:spPr>
          <a:xfrm>
            <a:off x="8480206" y="313246"/>
            <a:ext cx="0" cy="24581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8" name="直接连接符 57">
            <a:extLst>
              <a:ext uri="{FF2B5EF4-FFF2-40B4-BE49-F238E27FC236}">
                <a16:creationId xmlns:a16="http://schemas.microsoft.com/office/drawing/2014/main" id="{6912F123-9681-6B5F-6AB7-476DEC9D679B}"/>
              </a:ext>
            </a:extLst>
          </p:cNvPr>
          <p:cNvCxnSpPr/>
          <p:nvPr/>
        </p:nvCxnSpPr>
        <p:spPr>
          <a:xfrm>
            <a:off x="10077711" y="313246"/>
            <a:ext cx="0" cy="24581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89" name="TextBox 11">
            <a:extLst>
              <a:ext uri="{FF2B5EF4-FFF2-40B4-BE49-F238E27FC236}">
                <a16:creationId xmlns:a16="http://schemas.microsoft.com/office/drawing/2014/main" id="{A84CFA3D-FBCC-77C3-0FEF-A3BA1C797AD0}"/>
              </a:ext>
            </a:extLst>
          </p:cNvPr>
          <p:cNvSpPr txBox="1"/>
          <p:nvPr/>
        </p:nvSpPr>
        <p:spPr>
          <a:xfrm>
            <a:off x="10344701" y="258829"/>
            <a:ext cx="1635315" cy="343159"/>
          </a:xfrm>
          <a:prstGeom prst="rect">
            <a:avLst/>
          </a:prstGeom>
          <a:noFill/>
        </p:spPr>
        <p:txBody>
          <a:bodyPr wrap="square" lIns="0" tIns="48000" rIns="0" bIns="48000"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600" b="1" dirty="0">
                <a:solidFill>
                  <a:prstClr val="white">
                    <a:lumMod val="50000"/>
                  </a:prstClr>
                </a:solidFill>
                <a:latin typeface="微软雅黑" panose="020B0503020204020204" charset="-122"/>
                <a:ea typeface="微软雅黑" panose="020B0503020204020204" charset="-122"/>
              </a:rPr>
              <a:t>后续计划安排</a:t>
            </a:r>
            <a:endParaRPr kumimoji="0" lang="zh-CN" altLang="en-US" sz="1600" b="1" i="0" u="none" strike="noStrike" kern="1200" cap="none" spc="0" normalizeH="0" baseline="0" noProof="0" dirty="0">
              <a:ln>
                <a:noFill/>
              </a:ln>
              <a:solidFill>
                <a:prstClr val="white">
                  <a:lumMod val="50000"/>
                </a:prstClr>
              </a:solidFill>
              <a:effectLst/>
              <a:uLnTx/>
              <a:uFillTx/>
              <a:latin typeface="微软雅黑" panose="020B0503020204020204" charset="-122"/>
              <a:ea typeface="微软雅黑" panose="020B0503020204020204" charset="-122"/>
              <a:cs typeface="+mn-cs"/>
            </a:endParaRPr>
          </a:p>
        </p:txBody>
      </p:sp>
      <p:sp>
        <p:nvSpPr>
          <p:cNvPr id="90" name="TextBox 7">
            <a:extLst>
              <a:ext uri="{FF2B5EF4-FFF2-40B4-BE49-F238E27FC236}">
                <a16:creationId xmlns:a16="http://schemas.microsoft.com/office/drawing/2014/main" id="{0D267077-9EBB-5F4D-F72D-EFA2B76B5BC0}"/>
              </a:ext>
            </a:extLst>
          </p:cNvPr>
          <p:cNvSpPr txBox="1"/>
          <p:nvPr/>
        </p:nvSpPr>
        <p:spPr>
          <a:xfrm>
            <a:off x="5091743" y="258829"/>
            <a:ext cx="1522895" cy="343159"/>
          </a:xfrm>
          <a:prstGeom prst="rect">
            <a:avLst/>
          </a:prstGeom>
          <a:noFill/>
        </p:spPr>
        <p:txBody>
          <a:bodyPr wrap="square" lIns="0" tIns="48000" rIns="0" bIns="48000"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600" b="1" i="0" u="none" strike="noStrike" kern="1200" cap="none" spc="0" normalizeH="0" baseline="0" noProof="0" dirty="0">
                <a:ln>
                  <a:noFill/>
                </a:ln>
                <a:solidFill>
                  <a:schemeClr val="bg1">
                    <a:lumMod val="50000"/>
                  </a:schemeClr>
                </a:solidFill>
                <a:effectLst/>
                <a:uLnTx/>
                <a:uFillTx/>
                <a:latin typeface="微软雅黑" panose="020B0503020204020204" charset="-122"/>
                <a:ea typeface="微软雅黑" panose="020B0503020204020204" charset="-122"/>
                <a:cs typeface="+mn-cs"/>
              </a:rPr>
              <a:t>研究现状</a:t>
            </a:r>
          </a:p>
        </p:txBody>
      </p:sp>
      <p:cxnSp>
        <p:nvCxnSpPr>
          <p:cNvPr id="92" name="直接连接符 91">
            <a:extLst>
              <a:ext uri="{FF2B5EF4-FFF2-40B4-BE49-F238E27FC236}">
                <a16:creationId xmlns:a16="http://schemas.microsoft.com/office/drawing/2014/main" id="{D4F8E060-8EFC-93CF-15CF-FF89E82D2781}"/>
              </a:ext>
            </a:extLst>
          </p:cNvPr>
          <p:cNvCxnSpPr/>
          <p:nvPr/>
        </p:nvCxnSpPr>
        <p:spPr>
          <a:xfrm>
            <a:off x="4817552" y="301694"/>
            <a:ext cx="0" cy="24581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96" name="TextBox 9">
            <a:extLst>
              <a:ext uri="{FF2B5EF4-FFF2-40B4-BE49-F238E27FC236}">
                <a16:creationId xmlns:a16="http://schemas.microsoft.com/office/drawing/2014/main" id="{28CEEC0A-44BD-C5A7-697B-3041DFA255CC}"/>
              </a:ext>
            </a:extLst>
          </p:cNvPr>
          <p:cNvSpPr txBox="1"/>
          <p:nvPr/>
        </p:nvSpPr>
        <p:spPr>
          <a:xfrm>
            <a:off x="6918321" y="258829"/>
            <a:ext cx="1344000" cy="343159"/>
          </a:xfrm>
          <a:prstGeom prst="rect">
            <a:avLst/>
          </a:prstGeom>
          <a:noFill/>
        </p:spPr>
        <p:txBody>
          <a:bodyPr wrap="square" lIns="0" tIns="48000" rIns="0" bIns="48000"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600" b="1" i="0" u="none" strike="noStrike" kern="1200" cap="none" spc="0" normalizeH="0" baseline="0" noProof="0" dirty="0">
                <a:ln>
                  <a:noFill/>
                </a:ln>
                <a:solidFill>
                  <a:schemeClr val="bg1"/>
                </a:solidFill>
                <a:effectLst/>
                <a:uLnTx/>
                <a:uFillTx/>
                <a:latin typeface="微软雅黑" panose="020B0503020204020204" charset="-122"/>
                <a:ea typeface="微软雅黑" panose="020B0503020204020204" charset="-122"/>
                <a:cs typeface="+mn-cs"/>
              </a:rPr>
              <a:t>课题研究内容</a:t>
            </a:r>
          </a:p>
        </p:txBody>
      </p:sp>
      <p:sp>
        <p:nvSpPr>
          <p:cNvPr id="18" name="文本框 17">
            <a:extLst>
              <a:ext uri="{FF2B5EF4-FFF2-40B4-BE49-F238E27FC236}">
                <a16:creationId xmlns:a16="http://schemas.microsoft.com/office/drawing/2014/main" id="{873B57EC-CFB2-D7E8-D238-7E96C1C70A2C}"/>
              </a:ext>
            </a:extLst>
          </p:cNvPr>
          <p:cNvSpPr txBox="1"/>
          <p:nvPr/>
        </p:nvSpPr>
        <p:spPr>
          <a:xfrm>
            <a:off x="874755" y="1766273"/>
            <a:ext cx="6324600" cy="455253"/>
          </a:xfrm>
          <a:prstGeom prst="rect">
            <a:avLst/>
          </a:prstGeom>
          <a:noFill/>
        </p:spPr>
        <p:txBody>
          <a:bodyPr wrap="square">
            <a:spAutoFit/>
          </a:bodyPr>
          <a:lstStyle/>
          <a:p>
            <a:pPr marL="285750" indent="-285750" algn="just">
              <a:lnSpc>
                <a:spcPct val="150000"/>
              </a:lnSpc>
              <a:buFont typeface="Wingdings" panose="05000000000000000000" pitchFamily="2" charset="2"/>
              <a:buChar char="u"/>
              <a:tabLst>
                <a:tab pos="259080" algn="l"/>
              </a:tabLst>
            </a:pPr>
            <a:r>
              <a:rPr lang="zh-CN" altLang="zh-CN" kern="100" dirty="0">
                <a:solidFill>
                  <a:srgbClr val="34619D"/>
                </a:solidFill>
                <a:latin typeface="宋体" panose="02010600030101010101" pitchFamily="2" charset="-122"/>
                <a:ea typeface="宋体" panose="02010600030101010101" pitchFamily="2" charset="-122"/>
                <a:cs typeface="Times New Roman" panose="02020603050405020304" charset="0"/>
              </a:rPr>
              <a:t>拟解决的关键问题</a:t>
            </a:r>
          </a:p>
        </p:txBody>
      </p:sp>
      <p:sp>
        <p:nvSpPr>
          <p:cNvPr id="21" name="文本框 20">
            <a:extLst>
              <a:ext uri="{FF2B5EF4-FFF2-40B4-BE49-F238E27FC236}">
                <a16:creationId xmlns:a16="http://schemas.microsoft.com/office/drawing/2014/main" id="{019820A8-2689-C26D-42FA-165E0BE4A0CC}"/>
              </a:ext>
            </a:extLst>
          </p:cNvPr>
          <p:cNvSpPr txBox="1"/>
          <p:nvPr/>
        </p:nvSpPr>
        <p:spPr>
          <a:xfrm>
            <a:off x="874755" y="2338120"/>
            <a:ext cx="9999980" cy="4480073"/>
          </a:xfrm>
          <a:prstGeom prst="rect">
            <a:avLst/>
          </a:prstGeom>
          <a:noFill/>
        </p:spPr>
        <p:txBody>
          <a:bodyPr wrap="square">
            <a:spAutoFit/>
          </a:bodyPr>
          <a:lstStyle/>
          <a:p>
            <a:pPr indent="304800" algn="just">
              <a:lnSpc>
                <a:spcPct val="150000"/>
              </a:lnSpc>
              <a:tabLst>
                <a:tab pos="259080" algn="l"/>
              </a:tabLst>
            </a:pPr>
            <a:r>
              <a:rPr lang="zh-CN" altLang="zh-CN" sz="1600" kern="100" dirty="0">
                <a:solidFill>
                  <a:srgbClr val="000000"/>
                </a:solidFill>
                <a:effectLst/>
                <a:latin typeface="Times New Roman" panose="02020603050405020304" charset="0"/>
                <a:ea typeface="宋体" panose="02010600030101010101" pitchFamily="2" charset="-122"/>
              </a:rPr>
              <a:t>本课题研究的</a:t>
            </a:r>
            <a:r>
              <a:rPr lang="zh-CN" altLang="en-US" sz="1600" kern="100" dirty="0">
                <a:solidFill>
                  <a:srgbClr val="000000"/>
                </a:solidFill>
                <a:latin typeface="Times New Roman" panose="02020603050405020304" charset="0"/>
                <a:ea typeface="宋体" panose="02010600030101010101" pitchFamily="2" charset="-122"/>
              </a:rPr>
              <a:t>光伏</a:t>
            </a:r>
            <a:r>
              <a:rPr lang="en-US" altLang="zh-CN" sz="1600" kern="100" dirty="0">
                <a:solidFill>
                  <a:srgbClr val="000000"/>
                </a:solidFill>
                <a:latin typeface="Times New Roman" panose="02020603050405020304" charset="0"/>
                <a:ea typeface="宋体" panose="02010600030101010101" pitchFamily="2" charset="-122"/>
              </a:rPr>
              <a:t>-</a:t>
            </a:r>
            <a:r>
              <a:rPr lang="zh-CN" altLang="en-US" sz="1600" kern="100" dirty="0">
                <a:solidFill>
                  <a:srgbClr val="000000"/>
                </a:solidFill>
                <a:latin typeface="Times New Roman" panose="02020603050405020304" charset="0"/>
                <a:ea typeface="宋体" panose="02010600030101010101" pitchFamily="2" charset="-122"/>
              </a:rPr>
              <a:t>海流混合发电孤岛离网系统设计</a:t>
            </a:r>
            <a:r>
              <a:rPr lang="zh-CN" altLang="zh-CN" sz="1600" kern="100" dirty="0">
                <a:solidFill>
                  <a:srgbClr val="000000"/>
                </a:solidFill>
                <a:latin typeface="Times New Roman" panose="02020603050405020304" charset="0"/>
                <a:ea typeface="宋体" panose="02010600030101010101" pitchFamily="2" charset="-122"/>
              </a:rPr>
              <a:t>需要</a:t>
            </a:r>
            <a:r>
              <a:rPr lang="zh-CN" altLang="zh-CN" sz="1600" kern="100" dirty="0">
                <a:solidFill>
                  <a:srgbClr val="000000"/>
                </a:solidFill>
                <a:effectLst/>
                <a:latin typeface="Times New Roman" panose="02020603050405020304" charset="0"/>
                <a:ea typeface="宋体" panose="02010600030101010101" pitchFamily="2" charset="-122"/>
              </a:rPr>
              <a:t>解决以下问题：</a:t>
            </a:r>
            <a:endParaRPr lang="zh-CN" altLang="zh-CN" sz="1600" kern="100" dirty="0">
              <a:effectLst/>
              <a:latin typeface="Times New Roman" panose="02020603050405020304" charset="0"/>
              <a:ea typeface="宋体" panose="02010600030101010101" pitchFamily="2" charset="-122"/>
            </a:endParaRPr>
          </a:p>
          <a:p>
            <a:pPr indent="304800" algn="just">
              <a:lnSpc>
                <a:spcPct val="150000"/>
              </a:lnSpc>
              <a:tabLst>
                <a:tab pos="259080" algn="l"/>
              </a:tabLst>
            </a:pPr>
            <a:r>
              <a:rPr lang="zh-CN" altLang="zh-CN" sz="1600" kern="100" dirty="0">
                <a:solidFill>
                  <a:srgbClr val="000000"/>
                </a:solidFill>
                <a:effectLst/>
                <a:latin typeface="Times New Roman" panose="02020603050405020304" charset="0"/>
                <a:ea typeface="宋体" panose="02010600030101010101" pitchFamily="2" charset="-122"/>
              </a:rPr>
              <a:t>（</a:t>
            </a:r>
            <a:r>
              <a:rPr lang="en-US" altLang="zh-CN" sz="1600" kern="100" dirty="0">
                <a:solidFill>
                  <a:srgbClr val="000000"/>
                </a:solidFill>
                <a:effectLst/>
                <a:latin typeface="Times New Roman" panose="02020603050405020304" charset="0"/>
                <a:ea typeface="宋体" panose="02010600030101010101" pitchFamily="2" charset="-122"/>
              </a:rPr>
              <a:t>1</a:t>
            </a:r>
            <a:r>
              <a:rPr lang="zh-CN" altLang="zh-CN" sz="1600" kern="100" dirty="0">
                <a:solidFill>
                  <a:srgbClr val="000000"/>
                </a:solidFill>
                <a:effectLst/>
                <a:latin typeface="Times New Roman" panose="02020603050405020304" charset="0"/>
                <a:ea typeface="宋体" panose="02010600030101010101" pitchFamily="2" charset="-122"/>
              </a:rPr>
              <a:t>）</a:t>
            </a:r>
            <a:r>
              <a:rPr lang="zh-CN" altLang="zh-CN" spc="-10" dirty="0">
                <a:latin typeface="Times New Roman" panose="02020603050405020304" pitchFamily="18" charset="0"/>
                <a:ea typeface="宋体" panose="02010600030101010101" pitchFamily="2" charset="-122"/>
              </a:rPr>
              <a:t>系统稳定性问题：解决因能源间歇性和负载突变导致的直流母线电压波动问题，通过</a:t>
            </a:r>
            <a:r>
              <a:rPr lang="en-US" altLang="zh-CN" spc="-10" dirty="0">
                <a:latin typeface="Times New Roman" panose="02020603050405020304" pitchFamily="18" charset="0"/>
                <a:ea typeface="宋体" panose="02010600030101010101" pitchFamily="2" charset="-122"/>
              </a:rPr>
              <a:t>LADRC</a:t>
            </a:r>
            <a:r>
              <a:rPr lang="zh-CN" altLang="zh-CN" spc="-10" dirty="0">
                <a:latin typeface="Times New Roman" panose="02020603050405020304" pitchFamily="18" charset="0"/>
                <a:ea typeface="宋体" panose="02010600030101010101" pitchFamily="2" charset="-122"/>
              </a:rPr>
              <a:t>强大的抗干扰能力增强系统稳定性；</a:t>
            </a:r>
            <a:endParaRPr altLang="zh-CN" spc="-10" dirty="0">
              <a:latin typeface="Times New Roman" panose="02020603050405020304" pitchFamily="18" charset="0"/>
              <a:ea typeface="宋体" panose="02010600030101010101" pitchFamily="2" charset="-122"/>
            </a:endParaRPr>
          </a:p>
          <a:p>
            <a:pPr indent="304800" algn="just">
              <a:lnSpc>
                <a:spcPct val="150000"/>
              </a:lnSpc>
              <a:tabLst>
                <a:tab pos="259080" algn="l"/>
              </a:tabLst>
            </a:pPr>
            <a:r>
              <a:rPr lang="zh-CN" altLang="zh-CN" sz="1600" kern="100" dirty="0">
                <a:solidFill>
                  <a:srgbClr val="000000"/>
                </a:solidFill>
                <a:effectLst/>
                <a:latin typeface="Times New Roman" panose="02020603050405020304" charset="0"/>
                <a:ea typeface="宋体" panose="02010600030101010101" pitchFamily="2" charset="-122"/>
              </a:rPr>
              <a:t>（</a:t>
            </a:r>
            <a:r>
              <a:rPr lang="en-US" altLang="zh-CN" sz="1600" kern="100" dirty="0">
                <a:solidFill>
                  <a:srgbClr val="000000"/>
                </a:solidFill>
                <a:effectLst/>
                <a:latin typeface="Times New Roman" panose="02020603050405020304" charset="0"/>
                <a:ea typeface="宋体" panose="02010600030101010101" pitchFamily="2" charset="-122"/>
              </a:rPr>
              <a:t>2</a:t>
            </a:r>
            <a:r>
              <a:rPr lang="zh-CN" altLang="zh-CN" sz="1600" kern="100" dirty="0">
                <a:solidFill>
                  <a:srgbClr val="000000"/>
                </a:solidFill>
                <a:effectLst/>
                <a:latin typeface="Times New Roman" panose="02020603050405020304" charset="0"/>
                <a:ea typeface="宋体" panose="02010600030101010101" pitchFamily="2" charset="-122"/>
              </a:rPr>
              <a:t>）</a:t>
            </a:r>
            <a:r>
              <a:rPr lang="zh-CN" altLang="zh-CN" sz="1800" spc="-10" dirty="0">
                <a:effectLst/>
                <a:latin typeface="Times New Roman" panose="02020603050405020304" pitchFamily="18" charset="0"/>
                <a:ea typeface="宋体" panose="02010600030101010101" pitchFamily="2" charset="-122"/>
                <a:cs typeface="宋体" panose="02010600030101010101" pitchFamily="2" charset="-122"/>
              </a:rPr>
              <a:t>控制参数优化问题：解决</a:t>
            </a:r>
            <a:r>
              <a:rPr lang="en-US" altLang="zh-CN" sz="1800" spc="-10" dirty="0">
                <a:effectLst/>
                <a:latin typeface="Times New Roman" panose="02020603050405020304" pitchFamily="18" charset="0"/>
                <a:ea typeface="Times New Roman" panose="02020603050405020304" pitchFamily="18" charset="0"/>
                <a:cs typeface="宋体" panose="02010600030101010101" pitchFamily="2" charset="-122"/>
              </a:rPr>
              <a:t>LADRC</a:t>
            </a:r>
            <a:r>
              <a:rPr lang="zh-CN" altLang="zh-CN" sz="1800" spc="-10" dirty="0">
                <a:effectLst/>
                <a:latin typeface="Times New Roman" panose="02020603050405020304" pitchFamily="18" charset="0"/>
                <a:ea typeface="宋体" panose="02010600030101010101" pitchFamily="2" charset="-122"/>
                <a:cs typeface="宋体" panose="02010600030101010101" pitchFamily="2" charset="-122"/>
              </a:rPr>
              <a:t>参数整定难题，通过</a:t>
            </a:r>
            <a:r>
              <a:rPr lang="en-US" altLang="zh-CN" sz="1800" spc="-10" dirty="0">
                <a:effectLst/>
                <a:latin typeface="Times New Roman" panose="02020603050405020304" pitchFamily="18" charset="0"/>
                <a:ea typeface="Times New Roman" panose="02020603050405020304" pitchFamily="18" charset="0"/>
                <a:cs typeface="宋体" panose="02010600030101010101" pitchFamily="2" charset="-122"/>
              </a:rPr>
              <a:t>PSO</a:t>
            </a:r>
            <a:r>
              <a:rPr lang="zh-CN" altLang="zh-CN" sz="1800" spc="-10" dirty="0">
                <a:effectLst/>
                <a:latin typeface="Times New Roman" panose="02020603050405020304" pitchFamily="18" charset="0"/>
                <a:ea typeface="宋体" panose="02010600030101010101" pitchFamily="2" charset="-122"/>
                <a:cs typeface="宋体" panose="02010600030101010101" pitchFamily="2" charset="-122"/>
              </a:rPr>
              <a:t>算法实现参数自适应优化，提升控制器在不同工况下的性能；</a:t>
            </a:r>
            <a:endParaRPr lang="zh-CN" altLang="zh-CN" sz="1800" spc="0" dirty="0">
              <a:effectLst/>
              <a:latin typeface="Times New Roman" panose="02020603050405020304" pitchFamily="18" charset="0"/>
              <a:ea typeface="Times New Roman" panose="02020603050405020304" pitchFamily="18" charset="0"/>
              <a:cs typeface="宋体" panose="02010600030101010101" pitchFamily="2" charset="-122"/>
            </a:endParaRPr>
          </a:p>
          <a:p>
            <a:pPr indent="304800" algn="just">
              <a:lnSpc>
                <a:spcPct val="150000"/>
              </a:lnSpc>
              <a:tabLst>
                <a:tab pos="259080" algn="l"/>
              </a:tabLst>
            </a:pPr>
            <a:r>
              <a:rPr lang="zh-CN" altLang="zh-CN" sz="1600" kern="100" dirty="0">
                <a:solidFill>
                  <a:srgbClr val="000000"/>
                </a:solidFill>
                <a:effectLst/>
                <a:latin typeface="Times New Roman" panose="02020603050405020304" charset="0"/>
                <a:ea typeface="宋体" panose="02010600030101010101" pitchFamily="2" charset="-122"/>
              </a:rPr>
              <a:t>（</a:t>
            </a:r>
            <a:r>
              <a:rPr lang="en-US" altLang="zh-CN" sz="1600" kern="100" dirty="0">
                <a:solidFill>
                  <a:srgbClr val="000000"/>
                </a:solidFill>
                <a:latin typeface="Times New Roman" panose="02020603050405020304" charset="0"/>
                <a:ea typeface="宋体" panose="02010600030101010101" pitchFamily="2" charset="-122"/>
              </a:rPr>
              <a:t>3</a:t>
            </a:r>
            <a:r>
              <a:rPr lang="zh-CN" altLang="zh-CN" sz="1600" kern="100" dirty="0">
                <a:solidFill>
                  <a:srgbClr val="000000"/>
                </a:solidFill>
                <a:effectLst/>
                <a:latin typeface="Times New Roman" panose="02020603050405020304" charset="0"/>
                <a:ea typeface="宋体" panose="02010600030101010101" pitchFamily="2" charset="-122"/>
              </a:rPr>
              <a:t>）</a:t>
            </a:r>
            <a:r>
              <a:rPr lang="zh-CN" altLang="zh-CN" sz="1800" spc="-10" dirty="0">
                <a:effectLst/>
                <a:latin typeface="Times New Roman" panose="02020603050405020304" pitchFamily="18" charset="0"/>
                <a:ea typeface="宋体" panose="02010600030101010101" pitchFamily="2" charset="-122"/>
                <a:cs typeface="宋体" panose="02010600030101010101" pitchFamily="2" charset="-122"/>
              </a:rPr>
              <a:t>不确定性建模问题：解决可再生能源出力不确定性的量化难题，通过机器学习回归与模态分解方法提高预测精度；</a:t>
            </a:r>
            <a:endParaRPr lang="zh-CN" altLang="zh-CN" sz="1800" spc="0" dirty="0">
              <a:effectLst/>
              <a:latin typeface="Times New Roman" panose="02020603050405020304" pitchFamily="18" charset="0"/>
              <a:ea typeface="Times New Roman" panose="02020603050405020304" pitchFamily="18" charset="0"/>
              <a:cs typeface="宋体" panose="02010600030101010101" pitchFamily="2" charset="-122"/>
            </a:endParaRPr>
          </a:p>
          <a:p>
            <a:pPr indent="304800" algn="just">
              <a:lnSpc>
                <a:spcPct val="150000"/>
              </a:lnSpc>
              <a:tabLst>
                <a:tab pos="259080" algn="l"/>
              </a:tabLst>
            </a:pPr>
            <a:r>
              <a:rPr lang="zh-CN" altLang="zh-CN" sz="1600" kern="100" dirty="0">
                <a:solidFill>
                  <a:srgbClr val="000000"/>
                </a:solidFill>
                <a:effectLst/>
                <a:latin typeface="Times New Roman" panose="02020603050405020304" charset="0"/>
                <a:ea typeface="宋体" panose="02010600030101010101" pitchFamily="2" charset="-122"/>
              </a:rPr>
              <a:t>（</a:t>
            </a:r>
            <a:r>
              <a:rPr lang="en-US" altLang="zh-CN" sz="1600" kern="100" dirty="0">
                <a:solidFill>
                  <a:srgbClr val="000000"/>
                </a:solidFill>
                <a:effectLst/>
                <a:latin typeface="Times New Roman" panose="02020603050405020304" charset="0"/>
                <a:ea typeface="宋体" panose="02010600030101010101" pitchFamily="2" charset="-122"/>
              </a:rPr>
              <a:t>4</a:t>
            </a:r>
            <a:r>
              <a:rPr lang="zh-CN" altLang="zh-CN" sz="1600" kern="100" dirty="0">
                <a:solidFill>
                  <a:srgbClr val="000000"/>
                </a:solidFill>
                <a:effectLst/>
                <a:latin typeface="Times New Roman" panose="02020603050405020304" charset="0"/>
                <a:ea typeface="宋体" panose="02010600030101010101" pitchFamily="2" charset="-122"/>
              </a:rPr>
              <a:t>）</a:t>
            </a:r>
            <a:r>
              <a:rPr lang="zh-CN" altLang="zh-CN" sz="1800" spc="-10" dirty="0">
                <a:effectLst/>
                <a:latin typeface="Times New Roman" panose="02020603050405020304" pitchFamily="18" charset="0"/>
                <a:ea typeface="宋体" panose="02010600030101010101" pitchFamily="2" charset="-122"/>
                <a:cs typeface="宋体" panose="02010600030101010101" pitchFamily="2" charset="-122"/>
              </a:rPr>
              <a:t>多时间尺度协调问题：解决系统快速动态响应与慢速能量调度的协调难题，通过混合储能系统与二阶段鲁棒优化实现多时间尺度协调控制。</a:t>
            </a:r>
            <a:endParaRPr lang="zh-CN" altLang="zh-CN" sz="1800" spc="0" dirty="0">
              <a:effectLst/>
              <a:latin typeface="Times New Roman" panose="02020603050405020304" pitchFamily="18" charset="0"/>
              <a:ea typeface="Times New Roman" panose="02020603050405020304" pitchFamily="18" charset="0"/>
              <a:cs typeface="宋体" panose="02010600030101010101" pitchFamily="2" charset="-122"/>
            </a:endParaRPr>
          </a:p>
          <a:p>
            <a:pPr indent="304800" algn="just">
              <a:lnSpc>
                <a:spcPct val="150000"/>
              </a:lnSpc>
              <a:tabLst>
                <a:tab pos="259080" algn="l"/>
              </a:tabLst>
            </a:pPr>
            <a:endParaRPr lang="en-US" altLang="zh-CN" sz="1600" kern="100" dirty="0">
              <a:solidFill>
                <a:srgbClr val="000000"/>
              </a:solidFill>
              <a:effectLst/>
              <a:latin typeface="Times New Roman" panose="02020603050405020304" charset="0"/>
              <a:ea typeface="宋体" panose="02010600030101010101" pitchFamily="2" charset="-122"/>
              <a:sym typeface="+mn-ea"/>
            </a:endParaRPr>
          </a:p>
          <a:p>
            <a:pPr indent="304800" algn="just">
              <a:lnSpc>
                <a:spcPct val="150000"/>
              </a:lnSpc>
              <a:tabLst>
                <a:tab pos="259080" algn="l"/>
              </a:tabLst>
            </a:pPr>
            <a:endParaRPr lang="zh-CN" sz="1600" kern="100" dirty="0">
              <a:solidFill>
                <a:srgbClr val="000000"/>
              </a:solidFill>
              <a:effectLst/>
              <a:latin typeface="Times New Roman" panose="02020603050405020304" charset="0"/>
              <a:ea typeface="宋体" panose="02010600030101010101" pitchFamily="2" charset="-122"/>
              <a:sym typeface="+mn-ea"/>
            </a:endParaRPr>
          </a:p>
        </p:txBody>
      </p:sp>
      <p:sp>
        <p:nvSpPr>
          <p:cNvPr id="99" name="矩形 98">
            <a:extLst>
              <a:ext uri="{FF2B5EF4-FFF2-40B4-BE49-F238E27FC236}">
                <a16:creationId xmlns:a16="http://schemas.microsoft.com/office/drawing/2014/main" id="{FEF0D2B5-1CFB-B936-5956-752385B4AD28}"/>
              </a:ext>
            </a:extLst>
          </p:cNvPr>
          <p:cNvSpPr/>
          <p:nvPr/>
        </p:nvSpPr>
        <p:spPr>
          <a:xfrm>
            <a:off x="310344" y="1136471"/>
            <a:ext cx="116985" cy="463584"/>
          </a:xfrm>
          <a:prstGeom prst="rect">
            <a:avLst/>
          </a:prstGeom>
          <a:solidFill>
            <a:srgbClr val="3461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200" rtl="0" eaLnBrk="1" fontAlgn="auto" latinLnBrk="0" hangingPunct="1">
              <a:lnSpc>
                <a:spcPct val="100000"/>
              </a:lnSpc>
              <a:spcBef>
                <a:spcPts val="0"/>
              </a:spcBef>
              <a:spcAft>
                <a:spcPts val="0"/>
              </a:spcAft>
              <a:buClrTx/>
              <a:buSzTx/>
              <a:buFontTx/>
              <a:buNone/>
              <a:defRPr/>
            </a:pPr>
            <a:endParaRPr kumimoji="0" lang="zh-CN" altLang="en-US" sz="1300" b="1"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13726323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 name="文本框 97"/>
          <p:cNvSpPr txBox="1"/>
          <p:nvPr/>
        </p:nvSpPr>
        <p:spPr>
          <a:xfrm>
            <a:off x="994410" y="1147445"/>
            <a:ext cx="1483360" cy="452755"/>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lang="zh-CN" altLang="en-US" sz="2350" b="1" noProof="0" dirty="0">
                <a:solidFill>
                  <a:srgbClr val="34619D"/>
                </a:solidFill>
                <a:latin typeface="微软雅黑" panose="020B0503020204020204" charset="-122"/>
                <a:ea typeface="微软雅黑" panose="020B0503020204020204" charset="-122"/>
                <a:sym typeface="+mn-ea"/>
              </a:rPr>
              <a:t>技术路线</a:t>
            </a:r>
            <a:endParaRPr kumimoji="0" lang="zh-CN" altLang="en-US" sz="2350" b="1" i="0" strike="noStrike" kern="1200" cap="none" spc="0" normalizeH="0" noProof="0" dirty="0">
              <a:ln>
                <a:noFill/>
              </a:ln>
              <a:solidFill>
                <a:srgbClr val="34619D"/>
              </a:solidFill>
              <a:effectLst/>
              <a:uLnTx/>
              <a:uFillTx/>
              <a:latin typeface="微软雅黑" panose="020B0503020204020204" charset="-122"/>
              <a:ea typeface="微软雅黑" panose="020B0503020204020204" charset="-122"/>
              <a:sym typeface="+mn-ea"/>
            </a:endParaRPr>
          </a:p>
        </p:txBody>
      </p:sp>
      <p:sp>
        <p:nvSpPr>
          <p:cNvPr id="99" name="矩形 98"/>
          <p:cNvSpPr/>
          <p:nvPr/>
        </p:nvSpPr>
        <p:spPr>
          <a:xfrm>
            <a:off x="310344" y="1136471"/>
            <a:ext cx="116985" cy="463584"/>
          </a:xfrm>
          <a:prstGeom prst="rect">
            <a:avLst/>
          </a:prstGeom>
          <a:solidFill>
            <a:srgbClr val="3461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200" rtl="0" eaLnBrk="1" fontAlgn="auto" latinLnBrk="0" hangingPunct="1">
              <a:lnSpc>
                <a:spcPct val="100000"/>
              </a:lnSpc>
              <a:spcBef>
                <a:spcPts val="0"/>
              </a:spcBef>
              <a:spcAft>
                <a:spcPts val="0"/>
              </a:spcAft>
              <a:buClrTx/>
              <a:buSzTx/>
              <a:buFontTx/>
              <a:buNone/>
              <a:defRPr/>
            </a:pPr>
            <a:endParaRPr kumimoji="0" lang="zh-CN" altLang="en-US" sz="1300" b="1"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37" name="矩形 4"/>
          <p:cNvSpPr/>
          <p:nvPr/>
        </p:nvSpPr>
        <p:spPr>
          <a:xfrm>
            <a:off x="0" y="0"/>
            <a:ext cx="12192000" cy="819632"/>
          </a:xfrm>
          <a:prstGeom prst="rect">
            <a:avLst/>
          </a:prstGeom>
          <a:solidFill>
            <a:schemeClr val="bg1"/>
          </a:solidFill>
          <a:ln>
            <a:noFill/>
          </a:ln>
          <a:effectLst>
            <a:outerShdw blurRad="228600" dist="50800" dir="5400000" algn="t" rotWithShape="0">
              <a:schemeClr val="tx1">
                <a:alpha val="4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88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39" name="TextBox 6"/>
          <p:cNvSpPr txBox="1"/>
          <p:nvPr/>
        </p:nvSpPr>
        <p:spPr>
          <a:xfrm>
            <a:off x="3385109" y="238312"/>
            <a:ext cx="1344000" cy="343159"/>
          </a:xfrm>
          <a:prstGeom prst="rect">
            <a:avLst/>
          </a:prstGeom>
          <a:noFill/>
        </p:spPr>
        <p:txBody>
          <a:bodyPr wrap="square" lIns="0" tIns="48000" rIns="0" bIns="48000"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600" b="1" dirty="0">
                <a:solidFill>
                  <a:prstClr val="white"/>
                </a:solidFill>
                <a:latin typeface="微软雅黑" panose="020B0503020204020204" charset="-122"/>
                <a:ea typeface="微软雅黑" panose="020B0503020204020204" charset="-122"/>
              </a:rPr>
              <a:t>研究课题</a:t>
            </a:r>
            <a:endParaRPr kumimoji="0" lang="zh-CN" altLang="en-US" sz="16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sp>
        <p:nvSpPr>
          <p:cNvPr id="41" name="TextBox 10"/>
          <p:cNvSpPr txBox="1"/>
          <p:nvPr/>
        </p:nvSpPr>
        <p:spPr>
          <a:xfrm>
            <a:off x="8595794" y="263264"/>
            <a:ext cx="1344000" cy="343159"/>
          </a:xfrm>
          <a:prstGeom prst="rect">
            <a:avLst/>
          </a:prstGeom>
          <a:noFill/>
        </p:spPr>
        <p:txBody>
          <a:bodyPr wrap="square" lIns="0" tIns="48000" rIns="0" bIns="48000"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600" b="1" i="0" u="none" strike="noStrike" kern="1200" cap="none" spc="0" normalizeH="0" baseline="0" noProof="0" dirty="0">
                <a:ln>
                  <a:noFill/>
                </a:ln>
                <a:solidFill>
                  <a:prstClr val="white">
                    <a:lumMod val="50000"/>
                  </a:prstClr>
                </a:solidFill>
                <a:effectLst/>
                <a:uLnTx/>
                <a:uFillTx/>
                <a:latin typeface="微软雅黑" panose="020B0503020204020204" charset="-122"/>
                <a:ea typeface="微软雅黑" panose="020B0503020204020204" charset="-122"/>
                <a:cs typeface="+mn-cs"/>
              </a:rPr>
              <a:t>已完成工作</a:t>
            </a:r>
          </a:p>
        </p:txBody>
      </p:sp>
      <p:pic>
        <p:nvPicPr>
          <p:cNvPr id="42" name="图片 4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3137" y="39807"/>
            <a:ext cx="2516121" cy="738472"/>
          </a:xfrm>
          <a:prstGeom prst="rect">
            <a:avLst/>
          </a:prstGeom>
        </p:spPr>
      </p:pic>
      <p:sp>
        <p:nvSpPr>
          <p:cNvPr id="43" name="矩形 42"/>
          <p:cNvSpPr/>
          <p:nvPr/>
        </p:nvSpPr>
        <p:spPr>
          <a:xfrm>
            <a:off x="6822147" y="14786"/>
            <a:ext cx="1635315" cy="819632"/>
          </a:xfrm>
          <a:prstGeom prst="rect">
            <a:avLst/>
          </a:prstGeom>
          <a:solidFill>
            <a:srgbClr val="0242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400" b="1"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44" name="TextBox 6"/>
          <p:cNvSpPr txBox="1"/>
          <p:nvPr/>
        </p:nvSpPr>
        <p:spPr>
          <a:xfrm>
            <a:off x="3391292" y="243916"/>
            <a:ext cx="1344000" cy="343159"/>
          </a:xfrm>
          <a:prstGeom prst="rect">
            <a:avLst/>
          </a:prstGeom>
          <a:noFill/>
        </p:spPr>
        <p:txBody>
          <a:bodyPr wrap="square" lIns="0" tIns="48000" rIns="0" bIns="48000"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600" b="1" dirty="0">
                <a:solidFill>
                  <a:schemeClr val="bg1">
                    <a:lumMod val="50000"/>
                  </a:schemeClr>
                </a:solidFill>
                <a:latin typeface="微软雅黑" panose="020B0503020204020204" charset="-122"/>
                <a:ea typeface="微软雅黑" panose="020B0503020204020204" charset="-122"/>
              </a:rPr>
              <a:t>研究背景</a:t>
            </a:r>
            <a:endParaRPr kumimoji="0" lang="zh-CN" altLang="en-US" sz="1600" b="1" i="0" u="none" strike="noStrike" kern="1200" cap="none" spc="0" normalizeH="0" baseline="0" noProof="0" dirty="0">
              <a:ln>
                <a:noFill/>
              </a:ln>
              <a:solidFill>
                <a:schemeClr val="bg1">
                  <a:lumMod val="50000"/>
                </a:schemeClr>
              </a:solidFill>
              <a:effectLst/>
              <a:uLnTx/>
              <a:uFillTx/>
              <a:latin typeface="微软雅黑" panose="020B0503020204020204" charset="-122"/>
              <a:ea typeface="微软雅黑" panose="020B0503020204020204" charset="-122"/>
              <a:cs typeface="+mn-cs"/>
            </a:endParaRPr>
          </a:p>
        </p:txBody>
      </p:sp>
      <p:cxnSp>
        <p:nvCxnSpPr>
          <p:cNvPr id="45" name="直接连接符 44"/>
          <p:cNvCxnSpPr/>
          <p:nvPr/>
        </p:nvCxnSpPr>
        <p:spPr>
          <a:xfrm>
            <a:off x="6802733" y="313246"/>
            <a:ext cx="0" cy="24581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a:off x="8480206" y="313246"/>
            <a:ext cx="0" cy="24581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a:off x="10077711" y="313246"/>
            <a:ext cx="0" cy="24581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48" name="TextBox 11"/>
          <p:cNvSpPr txBox="1"/>
          <p:nvPr/>
        </p:nvSpPr>
        <p:spPr>
          <a:xfrm>
            <a:off x="10344701" y="258829"/>
            <a:ext cx="1635315" cy="343159"/>
          </a:xfrm>
          <a:prstGeom prst="rect">
            <a:avLst/>
          </a:prstGeom>
          <a:noFill/>
        </p:spPr>
        <p:txBody>
          <a:bodyPr wrap="square" lIns="0" tIns="48000" rIns="0" bIns="48000"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600" b="1" dirty="0">
                <a:solidFill>
                  <a:prstClr val="white">
                    <a:lumMod val="50000"/>
                  </a:prstClr>
                </a:solidFill>
                <a:latin typeface="微软雅黑" panose="020B0503020204020204" charset="-122"/>
                <a:ea typeface="微软雅黑" panose="020B0503020204020204" charset="-122"/>
              </a:rPr>
              <a:t>后续计划安排</a:t>
            </a:r>
            <a:endParaRPr kumimoji="0" lang="zh-CN" altLang="en-US" sz="1600" b="1" i="0" u="none" strike="noStrike" kern="1200" cap="none" spc="0" normalizeH="0" baseline="0" noProof="0" dirty="0">
              <a:ln>
                <a:noFill/>
              </a:ln>
              <a:solidFill>
                <a:prstClr val="white">
                  <a:lumMod val="50000"/>
                </a:prstClr>
              </a:solidFill>
              <a:effectLst/>
              <a:uLnTx/>
              <a:uFillTx/>
              <a:latin typeface="微软雅黑" panose="020B0503020204020204" charset="-122"/>
              <a:ea typeface="微软雅黑" panose="020B0503020204020204" charset="-122"/>
              <a:cs typeface="+mn-cs"/>
            </a:endParaRPr>
          </a:p>
        </p:txBody>
      </p:sp>
      <p:sp>
        <p:nvSpPr>
          <p:cNvPr id="49" name="TextBox 7"/>
          <p:cNvSpPr txBox="1"/>
          <p:nvPr/>
        </p:nvSpPr>
        <p:spPr>
          <a:xfrm>
            <a:off x="5091743" y="258829"/>
            <a:ext cx="1522895" cy="343159"/>
          </a:xfrm>
          <a:prstGeom prst="rect">
            <a:avLst/>
          </a:prstGeom>
          <a:noFill/>
        </p:spPr>
        <p:txBody>
          <a:bodyPr wrap="square" lIns="0" tIns="48000" rIns="0" bIns="48000"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600" b="1" i="0" u="none" strike="noStrike" kern="1200" cap="none" spc="0" normalizeH="0" baseline="0" noProof="0" dirty="0">
                <a:ln>
                  <a:noFill/>
                </a:ln>
                <a:solidFill>
                  <a:schemeClr val="bg1">
                    <a:lumMod val="50000"/>
                  </a:schemeClr>
                </a:solidFill>
                <a:effectLst/>
                <a:uLnTx/>
                <a:uFillTx/>
                <a:latin typeface="微软雅黑" panose="020B0503020204020204" charset="-122"/>
                <a:ea typeface="微软雅黑" panose="020B0503020204020204" charset="-122"/>
                <a:cs typeface="+mn-cs"/>
              </a:rPr>
              <a:t>研究现状</a:t>
            </a:r>
          </a:p>
        </p:txBody>
      </p:sp>
      <p:cxnSp>
        <p:nvCxnSpPr>
          <p:cNvPr id="50" name="直接连接符 49"/>
          <p:cNvCxnSpPr/>
          <p:nvPr/>
        </p:nvCxnSpPr>
        <p:spPr>
          <a:xfrm>
            <a:off x="4817552" y="301694"/>
            <a:ext cx="0" cy="24581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40" name="TextBox 9"/>
          <p:cNvSpPr txBox="1"/>
          <p:nvPr/>
        </p:nvSpPr>
        <p:spPr>
          <a:xfrm>
            <a:off x="6918321" y="258829"/>
            <a:ext cx="1344000" cy="343159"/>
          </a:xfrm>
          <a:prstGeom prst="rect">
            <a:avLst/>
          </a:prstGeom>
          <a:noFill/>
        </p:spPr>
        <p:txBody>
          <a:bodyPr wrap="square" lIns="0" tIns="48000" rIns="0" bIns="48000"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600" b="1" i="0" u="none" strike="noStrike" kern="1200" cap="none" spc="0" normalizeH="0" baseline="0" noProof="0" dirty="0">
                <a:ln>
                  <a:noFill/>
                </a:ln>
                <a:solidFill>
                  <a:schemeClr val="bg1"/>
                </a:solidFill>
                <a:effectLst/>
                <a:uLnTx/>
                <a:uFillTx/>
                <a:latin typeface="微软雅黑" panose="020B0503020204020204" charset="-122"/>
                <a:ea typeface="微软雅黑" panose="020B0503020204020204" charset="-122"/>
                <a:cs typeface="+mn-cs"/>
              </a:rPr>
              <a:t>课题研究内容</a:t>
            </a:r>
          </a:p>
        </p:txBody>
      </p:sp>
      <p:sp>
        <p:nvSpPr>
          <p:cNvPr id="3"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5" name="文本框 4">
            <a:extLst>
              <a:ext uri="{FF2B5EF4-FFF2-40B4-BE49-F238E27FC236}">
                <a16:creationId xmlns:a16="http://schemas.microsoft.com/office/drawing/2014/main" id="{E8AADB23-C1B2-F53D-36E0-1140BA76164D}"/>
              </a:ext>
            </a:extLst>
          </p:cNvPr>
          <p:cNvSpPr txBox="1"/>
          <p:nvPr/>
        </p:nvSpPr>
        <p:spPr>
          <a:xfrm>
            <a:off x="772815" y="1793404"/>
            <a:ext cx="10843015" cy="4601497"/>
          </a:xfrm>
          <a:prstGeom prst="rect">
            <a:avLst/>
          </a:prstGeom>
          <a:noFill/>
        </p:spPr>
        <p:txBody>
          <a:bodyPr wrap="square" rtlCol="0">
            <a:spAutoFit/>
          </a:bodyPr>
          <a:lstStyle/>
          <a:p>
            <a:pPr marL="342900" marR="434340" lvl="0" indent="-342900">
              <a:lnSpc>
                <a:spcPct val="150000"/>
              </a:lnSpc>
              <a:spcBef>
                <a:spcPts val="735"/>
              </a:spcBef>
              <a:spcAft>
                <a:spcPts val="0"/>
              </a:spcAft>
              <a:tabLst>
                <a:tab pos="457200" algn="l"/>
              </a:tabLst>
            </a:pPr>
            <a:r>
              <a:rPr lang="zh-CN" altLang="zh-CN" sz="1800" kern="100" dirty="0">
                <a:solidFill>
                  <a:srgbClr val="000000"/>
                </a:solidFill>
                <a:effectLst/>
                <a:latin typeface="Times New Roman" panose="02020603050405020304" charset="0"/>
                <a:ea typeface="宋体" panose="02010600030101010101" pitchFamily="2" charset="-122"/>
              </a:rPr>
              <a:t>（</a:t>
            </a:r>
            <a:r>
              <a:rPr lang="en-US" altLang="zh-CN" sz="1800" kern="100" dirty="0">
                <a:solidFill>
                  <a:srgbClr val="000000"/>
                </a:solidFill>
                <a:effectLst/>
                <a:latin typeface="Times New Roman" panose="02020603050405020304" charset="0"/>
                <a:ea typeface="宋体" panose="02010600030101010101" pitchFamily="2" charset="-122"/>
              </a:rPr>
              <a:t>1</a:t>
            </a:r>
            <a:r>
              <a:rPr lang="zh-CN" altLang="zh-CN" sz="1800" kern="100" dirty="0">
                <a:solidFill>
                  <a:srgbClr val="000000"/>
                </a:solidFill>
                <a:effectLst/>
                <a:latin typeface="Times New Roman" panose="02020603050405020304" charset="0"/>
                <a:ea typeface="宋体" panose="02010600030101010101" pitchFamily="2" charset="-122"/>
              </a:rPr>
              <a:t>）</a:t>
            </a:r>
            <a:r>
              <a:rPr lang="zh-CN" altLang="zh-CN" sz="1800" spc="20" dirty="0">
                <a:effectLst/>
                <a:latin typeface="宋体" panose="02010600030101010101" pitchFamily="2" charset="-122"/>
                <a:ea typeface="宋体" panose="02010600030101010101" pitchFamily="2" charset="-122"/>
                <a:cs typeface="宋体" panose="02010600030101010101" pitchFamily="2" charset="-122"/>
              </a:rPr>
              <a:t>系统建模阶段：采用机器学习回归方法（如支持向量回归、随机森林）对光伏和海流发电出力进行建模，结合模态分解技术（如经验模态分解）分析出力的多时间尺度特性。</a:t>
            </a:r>
            <a:endParaRPr lang="zh-CN" altLang="zh-CN" sz="1800" dirty="0">
              <a:effectLst/>
              <a:latin typeface="宋体" panose="02010600030101010101" pitchFamily="2" charset="-122"/>
              <a:ea typeface="宋体" panose="02010600030101010101" pitchFamily="2" charset="-122"/>
              <a:cs typeface="宋体" panose="02010600030101010101" pitchFamily="2" charset="-122"/>
            </a:endParaRPr>
          </a:p>
          <a:p>
            <a:pPr marL="342900" marR="434340" lvl="0" indent="-342900">
              <a:lnSpc>
                <a:spcPct val="150000"/>
              </a:lnSpc>
              <a:spcBef>
                <a:spcPts val="735"/>
              </a:spcBef>
              <a:spcAft>
                <a:spcPts val="0"/>
              </a:spcAft>
              <a:tabLst>
                <a:tab pos="457200" algn="l"/>
              </a:tabLst>
            </a:pPr>
            <a:r>
              <a:rPr lang="zh-CN" altLang="zh-CN" sz="1800" kern="100" dirty="0">
                <a:solidFill>
                  <a:srgbClr val="000000"/>
                </a:solidFill>
                <a:effectLst/>
                <a:latin typeface="Times New Roman" panose="02020603050405020304" charset="0"/>
                <a:ea typeface="宋体" panose="02010600030101010101" pitchFamily="2" charset="-122"/>
              </a:rPr>
              <a:t>（</a:t>
            </a:r>
            <a:r>
              <a:rPr lang="en-US" altLang="zh-CN" kern="100" dirty="0">
                <a:solidFill>
                  <a:srgbClr val="000000"/>
                </a:solidFill>
                <a:latin typeface="Times New Roman" panose="02020603050405020304" charset="0"/>
                <a:ea typeface="宋体" panose="02010600030101010101" pitchFamily="2" charset="-122"/>
              </a:rPr>
              <a:t>2</a:t>
            </a:r>
            <a:r>
              <a:rPr lang="zh-CN" altLang="zh-CN" sz="1800" kern="100" dirty="0">
                <a:solidFill>
                  <a:srgbClr val="000000"/>
                </a:solidFill>
                <a:effectLst/>
                <a:latin typeface="Times New Roman" panose="02020603050405020304" charset="0"/>
                <a:ea typeface="宋体" panose="02010600030101010101" pitchFamily="2" charset="-122"/>
              </a:rPr>
              <a:t>）</a:t>
            </a:r>
            <a:r>
              <a:rPr lang="zh-CN" altLang="zh-CN" sz="1800" spc="20" dirty="0">
                <a:effectLst/>
                <a:latin typeface="宋体" panose="02010600030101010101" pitchFamily="2" charset="-122"/>
                <a:ea typeface="宋体" panose="02010600030101010101" pitchFamily="2" charset="-122"/>
                <a:cs typeface="宋体" panose="02010600030101010101" pitchFamily="2" charset="-122"/>
              </a:rPr>
              <a:t>控制策略设计阶段：设计双闭环</a:t>
            </a:r>
            <a:r>
              <a:rPr lang="en-US" altLang="zh-CN" sz="1800" spc="20" dirty="0">
                <a:effectLst/>
                <a:latin typeface="宋体" panose="02010600030101010101" pitchFamily="2" charset="-122"/>
                <a:ea typeface="宋体" panose="02010600030101010101" pitchFamily="2" charset="-122"/>
                <a:cs typeface="宋体" panose="02010600030101010101" pitchFamily="2" charset="-122"/>
              </a:rPr>
              <a:t>LADRC</a:t>
            </a:r>
            <a:r>
              <a:rPr lang="zh-CN" altLang="zh-CN" sz="1800" spc="20" dirty="0">
                <a:effectLst/>
                <a:latin typeface="宋体" panose="02010600030101010101" pitchFamily="2" charset="-122"/>
                <a:ea typeface="宋体" panose="02010600030101010101" pitchFamily="2" charset="-122"/>
                <a:cs typeface="宋体" panose="02010600030101010101" pitchFamily="2" charset="-122"/>
              </a:rPr>
              <a:t>控制器架构，内环为电流环，外环为电压环，其中</a:t>
            </a:r>
            <a:r>
              <a:rPr lang="en-US" altLang="zh-CN" sz="1800" spc="20" dirty="0">
                <a:effectLst/>
                <a:latin typeface="宋体" panose="02010600030101010101" pitchFamily="2" charset="-122"/>
                <a:ea typeface="宋体" panose="02010600030101010101" pitchFamily="2" charset="-122"/>
                <a:cs typeface="宋体" panose="02010600030101010101" pitchFamily="2" charset="-122"/>
              </a:rPr>
              <a:t>LADRC</a:t>
            </a:r>
            <a:r>
              <a:rPr lang="zh-CN" altLang="zh-CN" sz="1800" spc="20" dirty="0">
                <a:effectLst/>
                <a:latin typeface="宋体" panose="02010600030101010101" pitchFamily="2" charset="-122"/>
                <a:ea typeface="宋体" panose="02010600030101010101" pitchFamily="2" charset="-122"/>
                <a:cs typeface="宋体" panose="02010600030101010101" pitchFamily="2" charset="-122"/>
              </a:rPr>
              <a:t>用于估计并补偿系统内外扰动。</a:t>
            </a:r>
            <a:endParaRPr lang="zh-CN" altLang="zh-CN" sz="1800" dirty="0">
              <a:effectLst/>
              <a:latin typeface="宋体" panose="02010600030101010101" pitchFamily="2" charset="-122"/>
              <a:ea typeface="宋体" panose="02010600030101010101" pitchFamily="2" charset="-122"/>
              <a:cs typeface="宋体" panose="02010600030101010101" pitchFamily="2" charset="-122"/>
            </a:endParaRPr>
          </a:p>
          <a:p>
            <a:pPr marL="342900" marR="434340" lvl="0" indent="-342900">
              <a:lnSpc>
                <a:spcPct val="150000"/>
              </a:lnSpc>
              <a:spcBef>
                <a:spcPts val="735"/>
              </a:spcBef>
              <a:spcAft>
                <a:spcPts val="0"/>
              </a:spcAft>
              <a:tabLst>
                <a:tab pos="457200" algn="l"/>
              </a:tabLst>
            </a:pPr>
            <a:r>
              <a:rPr lang="zh-CN" altLang="zh-CN" sz="1800" kern="100" dirty="0">
                <a:solidFill>
                  <a:srgbClr val="000000"/>
                </a:solidFill>
                <a:effectLst/>
                <a:latin typeface="Times New Roman" panose="02020603050405020304" charset="0"/>
                <a:ea typeface="宋体" panose="02010600030101010101" pitchFamily="2" charset="-122"/>
              </a:rPr>
              <a:t>（</a:t>
            </a:r>
            <a:r>
              <a:rPr lang="en-US" altLang="zh-CN" kern="100" dirty="0">
                <a:solidFill>
                  <a:srgbClr val="000000"/>
                </a:solidFill>
                <a:latin typeface="Times New Roman" panose="02020603050405020304" charset="0"/>
                <a:ea typeface="宋体" panose="02010600030101010101" pitchFamily="2" charset="-122"/>
              </a:rPr>
              <a:t>3</a:t>
            </a:r>
            <a:r>
              <a:rPr lang="zh-CN" altLang="zh-CN" sz="1800" kern="100" dirty="0">
                <a:solidFill>
                  <a:srgbClr val="000000"/>
                </a:solidFill>
                <a:effectLst/>
                <a:latin typeface="Times New Roman" panose="02020603050405020304" charset="0"/>
                <a:ea typeface="宋体" panose="02010600030101010101" pitchFamily="2" charset="-122"/>
              </a:rPr>
              <a:t>）</a:t>
            </a:r>
            <a:r>
              <a:rPr lang="zh-CN" altLang="zh-CN" sz="1800" spc="20" dirty="0">
                <a:effectLst/>
                <a:latin typeface="宋体" panose="02010600030101010101" pitchFamily="2" charset="-122"/>
                <a:ea typeface="宋体" panose="02010600030101010101" pitchFamily="2" charset="-122"/>
                <a:cs typeface="宋体" panose="02010600030101010101" pitchFamily="2" charset="-122"/>
              </a:rPr>
              <a:t>参数优化阶段：应用粒子群优化算法对</a:t>
            </a:r>
            <a:r>
              <a:rPr lang="en-US" altLang="zh-CN" sz="1800" spc="20" dirty="0">
                <a:effectLst/>
                <a:latin typeface="宋体" panose="02010600030101010101" pitchFamily="2" charset="-122"/>
                <a:ea typeface="宋体" panose="02010600030101010101" pitchFamily="2" charset="-122"/>
                <a:cs typeface="宋体" panose="02010600030101010101" pitchFamily="2" charset="-122"/>
              </a:rPr>
              <a:t>LADRC</a:t>
            </a:r>
            <a:r>
              <a:rPr lang="zh-CN" altLang="zh-CN" sz="1800" spc="20" dirty="0">
                <a:effectLst/>
                <a:latin typeface="宋体" panose="02010600030101010101" pitchFamily="2" charset="-122"/>
                <a:ea typeface="宋体" panose="02010600030101010101" pitchFamily="2" charset="-122"/>
                <a:cs typeface="宋体" panose="02010600030101010101" pitchFamily="2" charset="-122"/>
              </a:rPr>
              <a:t>控制器参数进行离线整定和在线自适应调整，确保控制器在不同工况下的最优性能。</a:t>
            </a:r>
            <a:endParaRPr lang="zh-CN" altLang="zh-CN" sz="1800" dirty="0">
              <a:effectLst/>
              <a:latin typeface="宋体" panose="02010600030101010101" pitchFamily="2" charset="-122"/>
              <a:ea typeface="宋体" panose="02010600030101010101" pitchFamily="2" charset="-122"/>
              <a:cs typeface="宋体" panose="02010600030101010101" pitchFamily="2" charset="-122"/>
            </a:endParaRPr>
          </a:p>
          <a:p>
            <a:pPr marL="342900" marR="434340" lvl="0" indent="-342900">
              <a:lnSpc>
                <a:spcPct val="150000"/>
              </a:lnSpc>
              <a:spcBef>
                <a:spcPts val="735"/>
              </a:spcBef>
              <a:spcAft>
                <a:spcPts val="0"/>
              </a:spcAft>
              <a:tabLst>
                <a:tab pos="457200" algn="l"/>
              </a:tabLst>
            </a:pPr>
            <a:r>
              <a:rPr lang="zh-CN" altLang="zh-CN" sz="1800" kern="100" dirty="0">
                <a:solidFill>
                  <a:srgbClr val="000000"/>
                </a:solidFill>
                <a:effectLst/>
                <a:latin typeface="Times New Roman" panose="02020603050405020304" charset="0"/>
                <a:ea typeface="宋体" panose="02010600030101010101" pitchFamily="2" charset="-122"/>
              </a:rPr>
              <a:t>（</a:t>
            </a:r>
            <a:r>
              <a:rPr lang="en-US" altLang="zh-CN" kern="100" dirty="0">
                <a:solidFill>
                  <a:srgbClr val="000000"/>
                </a:solidFill>
                <a:latin typeface="Times New Roman" panose="02020603050405020304" charset="0"/>
                <a:ea typeface="宋体" panose="02010600030101010101" pitchFamily="2" charset="-122"/>
              </a:rPr>
              <a:t>4</a:t>
            </a:r>
            <a:r>
              <a:rPr lang="zh-CN" altLang="zh-CN" sz="1800" kern="100" dirty="0">
                <a:solidFill>
                  <a:srgbClr val="000000"/>
                </a:solidFill>
                <a:effectLst/>
                <a:latin typeface="Times New Roman" panose="02020603050405020304" charset="0"/>
                <a:ea typeface="宋体" panose="02010600030101010101" pitchFamily="2" charset="-122"/>
              </a:rPr>
              <a:t>）</a:t>
            </a:r>
            <a:r>
              <a:rPr lang="zh-CN" altLang="zh-CN" sz="1800" spc="20" dirty="0">
                <a:effectLst/>
                <a:latin typeface="宋体" panose="02010600030101010101" pitchFamily="2" charset="-122"/>
                <a:ea typeface="宋体" panose="02010600030101010101" pitchFamily="2" charset="-122"/>
                <a:cs typeface="宋体" panose="02010600030101010101" pitchFamily="2" charset="-122"/>
              </a:rPr>
              <a:t>系统优化阶段：构建二阶段鲁棒优化框架，第一阶段制定基础调度计划，第二阶段应对不确定性实现实时调整。</a:t>
            </a:r>
            <a:endParaRPr lang="zh-CN" altLang="zh-CN" sz="1800" dirty="0">
              <a:effectLst/>
              <a:latin typeface="宋体" panose="02010600030101010101" pitchFamily="2" charset="-122"/>
              <a:ea typeface="宋体" panose="02010600030101010101" pitchFamily="2" charset="-122"/>
              <a:cs typeface="宋体" panose="02010600030101010101" pitchFamily="2" charset="-122"/>
            </a:endParaRPr>
          </a:p>
          <a:p>
            <a:pPr marL="342900" marR="434340" lvl="0" indent="-342900">
              <a:lnSpc>
                <a:spcPct val="150000"/>
              </a:lnSpc>
              <a:spcBef>
                <a:spcPts val="735"/>
              </a:spcBef>
              <a:spcAft>
                <a:spcPts val="0"/>
              </a:spcAft>
              <a:tabLst>
                <a:tab pos="457200" algn="l"/>
              </a:tabLst>
            </a:pPr>
            <a:r>
              <a:rPr lang="zh-CN" altLang="zh-CN" sz="1800" kern="100" dirty="0">
                <a:solidFill>
                  <a:srgbClr val="000000"/>
                </a:solidFill>
                <a:effectLst/>
                <a:latin typeface="Times New Roman" panose="02020603050405020304" charset="0"/>
                <a:ea typeface="宋体" panose="02010600030101010101" pitchFamily="2" charset="-122"/>
              </a:rPr>
              <a:t>（</a:t>
            </a:r>
            <a:r>
              <a:rPr lang="en-US" altLang="zh-CN" kern="100" dirty="0">
                <a:solidFill>
                  <a:srgbClr val="000000"/>
                </a:solidFill>
                <a:latin typeface="Times New Roman" panose="02020603050405020304" charset="0"/>
                <a:ea typeface="宋体" panose="02010600030101010101" pitchFamily="2" charset="-122"/>
              </a:rPr>
              <a:t>5</a:t>
            </a:r>
            <a:r>
              <a:rPr lang="zh-CN" altLang="zh-CN" sz="1800" kern="100" dirty="0">
                <a:solidFill>
                  <a:srgbClr val="000000"/>
                </a:solidFill>
                <a:effectLst/>
                <a:latin typeface="Times New Roman" panose="02020603050405020304" charset="0"/>
                <a:ea typeface="宋体" panose="02010600030101010101" pitchFamily="2" charset="-122"/>
              </a:rPr>
              <a:t>）</a:t>
            </a:r>
            <a:r>
              <a:rPr lang="zh-CN" altLang="zh-CN" sz="1800" spc="20" dirty="0">
                <a:effectLst/>
                <a:latin typeface="宋体" panose="02010600030101010101" pitchFamily="2" charset="-122"/>
                <a:ea typeface="宋体" panose="02010600030101010101" pitchFamily="2" charset="-122"/>
                <a:cs typeface="宋体" panose="02010600030101010101" pitchFamily="2" charset="-122"/>
              </a:rPr>
              <a:t>验证评估阶段：通过仿真和实验验证系统性能，评估控制策略的有效性。</a:t>
            </a:r>
            <a:endParaRPr lang="zh-CN" altLang="zh-CN" sz="1800" dirty="0">
              <a:effectLst/>
              <a:latin typeface="宋体" panose="02010600030101010101" pitchFamily="2" charset="-122"/>
              <a:ea typeface="宋体" panose="02010600030101010101" pitchFamily="2" charset="-122"/>
              <a:cs typeface="宋体" panose="02010600030101010101" pitchFamily="2" charset="-122"/>
            </a:endParaRPr>
          </a:p>
          <a:p>
            <a:endParaRPr lang="zh-CN" alt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pattFill prst="pct5">
          <a:fgClr>
            <a:srgbClr val="014192"/>
          </a:fgClr>
          <a:bgClr>
            <a:srgbClr val="34619D"/>
          </a:bgClr>
        </a:pattFill>
        <a:effectLst/>
      </p:bgPr>
    </p:bg>
    <p:spTree>
      <p:nvGrpSpPr>
        <p:cNvPr id="1" name=""/>
        <p:cNvGrpSpPr/>
        <p:nvPr/>
      </p:nvGrpSpPr>
      <p:grpSpPr>
        <a:xfrm>
          <a:off x="0" y="0"/>
          <a:ext cx="0" cy="0"/>
          <a:chOff x="0" y="0"/>
          <a:chExt cx="0" cy="0"/>
        </a:xfrm>
      </p:grpSpPr>
      <p:sp>
        <p:nvSpPr>
          <p:cNvPr id="8" name="文本框 7"/>
          <p:cNvSpPr txBox="1"/>
          <p:nvPr/>
        </p:nvSpPr>
        <p:spPr>
          <a:xfrm>
            <a:off x="4793684" y="3795514"/>
            <a:ext cx="2014575" cy="458908"/>
          </a:xfrm>
          <a:prstGeom prst="rect">
            <a:avLst/>
          </a:prstGeom>
          <a:noFill/>
        </p:spPr>
        <p:txBody>
          <a:bodyPr wrap="square" rtlCol="0">
            <a:spAutoFit/>
          </a:bodyPr>
          <a:lstStyle/>
          <a:p>
            <a:pPr marL="285750" marR="0" lvl="0" indent="-285750" algn="ctr" defTabSz="914400" rtl="0" eaLnBrk="1" fontAlgn="auto" latinLnBrk="0" hangingPunct="1">
              <a:lnSpc>
                <a:spcPct val="150000"/>
              </a:lnSpc>
              <a:spcBef>
                <a:spcPts val="0"/>
              </a:spcBef>
              <a:spcAft>
                <a:spcPts val="0"/>
              </a:spcAft>
              <a:buClrTx/>
              <a:buSzTx/>
              <a:buFont typeface="Wingdings" panose="05000000000000000000" pitchFamily="2" charset="2"/>
              <a:buChar char="ü"/>
              <a:defRPr/>
            </a:pPr>
            <a:r>
              <a:rPr kumimoji="0" lang="zh-CN" altLang="en-US" sz="1800" b="0" i="0" u="none" strike="noStrike" kern="1200" cap="none" spc="0" normalizeH="0" baseline="0" noProof="0" dirty="0">
                <a:ln>
                  <a:noFill/>
                </a:ln>
                <a:solidFill>
                  <a:srgbClr val="FFFFFF"/>
                </a:solidFill>
                <a:effectLst/>
                <a:uLnTx/>
                <a:uFillTx/>
                <a:latin typeface="方正兰亭细黑_GBK" panose="02000000000000000000" pitchFamily="2" charset="-122"/>
                <a:ea typeface="方正兰亭细黑_GBK" panose="02000000000000000000" pitchFamily="2" charset="-122"/>
                <a:cs typeface="+mn-cs"/>
              </a:rPr>
              <a:t>系统结构</a:t>
            </a:r>
            <a:endParaRPr kumimoji="0" lang="en-US" altLang="zh-CN" sz="1800" b="0" i="0" u="none" strike="noStrike" kern="1200" cap="none" spc="0" normalizeH="0" baseline="0" noProof="0" dirty="0">
              <a:ln>
                <a:noFill/>
              </a:ln>
              <a:solidFill>
                <a:srgbClr val="FFFFFF"/>
              </a:solidFill>
              <a:effectLst/>
              <a:uLnTx/>
              <a:uFillTx/>
              <a:latin typeface="方正兰亭细黑_GBK" panose="02000000000000000000" pitchFamily="2" charset="-122"/>
              <a:ea typeface="方正兰亭细黑_GBK" panose="02000000000000000000" pitchFamily="2" charset="-122"/>
              <a:cs typeface="+mn-cs"/>
            </a:endParaRPr>
          </a:p>
        </p:txBody>
      </p:sp>
      <p:cxnSp>
        <p:nvCxnSpPr>
          <p:cNvPr id="11" name="直接连接符 10"/>
          <p:cNvCxnSpPr/>
          <p:nvPr/>
        </p:nvCxnSpPr>
        <p:spPr>
          <a:xfrm>
            <a:off x="3882413" y="3699047"/>
            <a:ext cx="4248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10" name="图片 9"/>
          <p:cNvPicPr>
            <a:picLocks noChangeAspect="1"/>
          </p:cNvPicPr>
          <p:nvPr/>
        </p:nvPicPr>
        <p:blipFill>
          <a:blip r:embed="rId3"/>
          <a:stretch>
            <a:fillRect/>
          </a:stretch>
        </p:blipFill>
        <p:spPr>
          <a:xfrm>
            <a:off x="105665" y="44650"/>
            <a:ext cx="2850127" cy="792549"/>
          </a:xfrm>
          <a:prstGeom prst="rect">
            <a:avLst/>
          </a:prstGeom>
        </p:spPr>
      </p:pic>
      <p:sp>
        <p:nvSpPr>
          <p:cNvPr id="12" name="文本框 11"/>
          <p:cNvSpPr txBox="1"/>
          <p:nvPr/>
        </p:nvSpPr>
        <p:spPr>
          <a:xfrm>
            <a:off x="2559239" y="2532736"/>
            <a:ext cx="6799290" cy="1069845"/>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defRPr/>
            </a:pPr>
            <a:r>
              <a:rPr lang="zh-CN" altLang="en-US" sz="4800" dirty="0">
                <a:solidFill>
                  <a:srgbClr val="FFFFFF"/>
                </a:solidFill>
                <a:latin typeface="微软雅黑" panose="020B0503020204020204" charset="-122"/>
                <a:ea typeface="微软雅黑" panose="020B0503020204020204" charset="-122"/>
              </a:rPr>
              <a:t>已完成</a:t>
            </a:r>
            <a:r>
              <a:rPr kumimoji="0" lang="zh-CN" altLang="en-US" sz="4800" b="0" i="0" u="none" strike="noStrike" kern="1200" cap="none" spc="0" normalizeH="0" baseline="0" noProof="0" dirty="0">
                <a:ln>
                  <a:noFill/>
                </a:ln>
                <a:solidFill>
                  <a:srgbClr val="FFFFFF"/>
                </a:solidFill>
                <a:effectLst/>
                <a:uLnTx/>
                <a:uFillTx/>
                <a:latin typeface="微软雅黑" panose="020B0503020204020204" charset="-122"/>
                <a:ea typeface="微软雅黑" panose="020B0503020204020204" charset="-122"/>
                <a:cs typeface="+mn-cs"/>
              </a:rPr>
              <a:t>工作</a:t>
            </a:r>
            <a:endParaRPr kumimoji="0" lang="en-US" altLang="zh-CN" sz="1800" b="0" i="0" u="none" strike="noStrike" kern="1200" cap="none" spc="0" normalizeH="0" baseline="0" noProof="0" dirty="0">
              <a:ln>
                <a:noFill/>
              </a:ln>
              <a:solidFill>
                <a:srgbClr val="FFFFFF"/>
              </a:solidFill>
              <a:effectLst/>
              <a:uLnTx/>
              <a:uFillTx/>
              <a:latin typeface="方正兰亭细黑_GBK" panose="02000000000000000000" pitchFamily="2" charset="-122"/>
              <a:ea typeface="方正兰亭细黑_GBK" panose="02000000000000000000" pitchFamily="2" charset="-122"/>
              <a:cs typeface="+mn-cs"/>
            </a:endParaRPr>
          </a:p>
        </p:txBody>
      </p:sp>
      <p:sp>
        <p:nvSpPr>
          <p:cNvPr id="9" name="椭圆 8"/>
          <p:cNvSpPr/>
          <p:nvPr/>
        </p:nvSpPr>
        <p:spPr>
          <a:xfrm>
            <a:off x="5168724" y="1073858"/>
            <a:ext cx="1580321" cy="1580321"/>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sysClr val="windowText" lastClr="000000"/>
              </a:solidFill>
              <a:effectLst/>
              <a:uLnTx/>
              <a:uFillTx/>
              <a:latin typeface="Lao UI"/>
              <a:ea typeface="微软雅黑" panose="020B0503020204020204" charset="-122"/>
              <a:cs typeface="+mn-cs"/>
            </a:endParaRPr>
          </a:p>
        </p:txBody>
      </p:sp>
      <p:sp>
        <p:nvSpPr>
          <p:cNvPr id="13" name="Freeform 5"/>
          <p:cNvSpPr>
            <a:spLocks noEditPoints="1"/>
          </p:cNvSpPr>
          <p:nvPr/>
        </p:nvSpPr>
        <p:spPr bwMode="auto">
          <a:xfrm>
            <a:off x="5611333" y="1428915"/>
            <a:ext cx="618018" cy="925334"/>
          </a:xfrm>
          <a:custGeom>
            <a:avLst/>
            <a:gdLst>
              <a:gd name="T0" fmla="*/ 189 w 316"/>
              <a:gd name="T1" fmla="*/ 16 h 467"/>
              <a:gd name="T2" fmla="*/ 225 w 316"/>
              <a:gd name="T3" fmla="*/ 7 h 467"/>
              <a:gd name="T4" fmla="*/ 300 w 316"/>
              <a:gd name="T5" fmla="*/ 52 h 467"/>
              <a:gd name="T6" fmla="*/ 309 w 316"/>
              <a:gd name="T7" fmla="*/ 89 h 467"/>
              <a:gd name="T8" fmla="*/ 298 w 316"/>
              <a:gd name="T9" fmla="*/ 105 h 467"/>
              <a:gd name="T10" fmla="*/ 179 w 316"/>
              <a:gd name="T11" fmla="*/ 33 h 467"/>
              <a:gd name="T12" fmla="*/ 189 w 316"/>
              <a:gd name="T13" fmla="*/ 16 h 467"/>
              <a:gd name="T14" fmla="*/ 164 w 316"/>
              <a:gd name="T15" fmla="*/ 58 h 467"/>
              <a:gd name="T16" fmla="*/ 147 w 316"/>
              <a:gd name="T17" fmla="*/ 85 h 467"/>
              <a:gd name="T18" fmla="*/ 266 w 316"/>
              <a:gd name="T19" fmla="*/ 157 h 467"/>
              <a:gd name="T20" fmla="*/ 283 w 316"/>
              <a:gd name="T21" fmla="*/ 130 h 467"/>
              <a:gd name="T22" fmla="*/ 164 w 316"/>
              <a:gd name="T23" fmla="*/ 58 h 467"/>
              <a:gd name="T24" fmla="*/ 2 w 316"/>
              <a:gd name="T25" fmla="*/ 446 h 467"/>
              <a:gd name="T26" fmla="*/ 13 w 316"/>
              <a:gd name="T27" fmla="*/ 354 h 467"/>
              <a:gd name="T28" fmla="*/ 90 w 316"/>
              <a:gd name="T29" fmla="*/ 401 h 467"/>
              <a:gd name="T30" fmla="*/ 13 w 316"/>
              <a:gd name="T31" fmla="*/ 453 h 467"/>
              <a:gd name="T32" fmla="*/ 2 w 316"/>
              <a:gd name="T33" fmla="*/ 446 h 467"/>
              <a:gd name="T34" fmla="*/ 20 w 316"/>
              <a:gd name="T35" fmla="*/ 296 h 467"/>
              <a:gd name="T36" fmla="*/ 133 w 316"/>
              <a:gd name="T37" fmla="*/ 109 h 467"/>
              <a:gd name="T38" fmla="*/ 172 w 316"/>
              <a:gd name="T39" fmla="*/ 133 h 467"/>
              <a:gd name="T40" fmla="*/ 59 w 316"/>
              <a:gd name="T41" fmla="*/ 320 h 467"/>
              <a:gd name="T42" fmla="*/ 20 w 316"/>
              <a:gd name="T43" fmla="*/ 296 h 467"/>
              <a:gd name="T44" fmla="*/ 99 w 316"/>
              <a:gd name="T45" fmla="*/ 344 h 467"/>
              <a:gd name="T46" fmla="*/ 212 w 316"/>
              <a:gd name="T47" fmla="*/ 158 h 467"/>
              <a:gd name="T48" fmla="*/ 252 w 316"/>
              <a:gd name="T49" fmla="*/ 182 h 467"/>
              <a:gd name="T50" fmla="*/ 139 w 316"/>
              <a:gd name="T51" fmla="*/ 368 h 467"/>
              <a:gd name="T52" fmla="*/ 99 w 316"/>
              <a:gd name="T53" fmla="*/ 344 h 467"/>
              <a:gd name="T54" fmla="*/ 95 w 316"/>
              <a:gd name="T55" fmla="*/ 446 h 467"/>
              <a:gd name="T56" fmla="*/ 301 w 316"/>
              <a:gd name="T57" fmla="*/ 446 h 467"/>
              <a:gd name="T58" fmla="*/ 311 w 316"/>
              <a:gd name="T59" fmla="*/ 456 h 467"/>
              <a:gd name="T60" fmla="*/ 301 w 316"/>
              <a:gd name="T61" fmla="*/ 467 h 467"/>
              <a:gd name="T62" fmla="*/ 95 w 316"/>
              <a:gd name="T63" fmla="*/ 467 h 467"/>
              <a:gd name="T64" fmla="*/ 84 w 316"/>
              <a:gd name="T65" fmla="*/ 456 h 467"/>
              <a:gd name="T66" fmla="*/ 95 w 316"/>
              <a:gd name="T67" fmla="*/ 446 h 4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16" h="467">
                <a:moveTo>
                  <a:pt x="189" y="16"/>
                </a:moveTo>
                <a:cubicBezTo>
                  <a:pt x="197" y="4"/>
                  <a:pt x="213" y="0"/>
                  <a:pt x="225" y="7"/>
                </a:cubicBezTo>
                <a:cubicBezTo>
                  <a:pt x="300" y="52"/>
                  <a:pt x="300" y="52"/>
                  <a:pt x="300" y="52"/>
                </a:cubicBezTo>
                <a:cubicBezTo>
                  <a:pt x="312" y="60"/>
                  <a:pt x="316" y="76"/>
                  <a:pt x="309" y="89"/>
                </a:cubicBezTo>
                <a:cubicBezTo>
                  <a:pt x="298" y="105"/>
                  <a:pt x="298" y="105"/>
                  <a:pt x="298" y="105"/>
                </a:cubicBezTo>
                <a:cubicBezTo>
                  <a:pt x="179" y="33"/>
                  <a:pt x="179" y="33"/>
                  <a:pt x="179" y="33"/>
                </a:cubicBezTo>
                <a:lnTo>
                  <a:pt x="189" y="16"/>
                </a:lnTo>
                <a:close/>
                <a:moveTo>
                  <a:pt x="164" y="58"/>
                </a:moveTo>
                <a:cubicBezTo>
                  <a:pt x="147" y="85"/>
                  <a:pt x="147" y="85"/>
                  <a:pt x="147" y="85"/>
                </a:cubicBezTo>
                <a:cubicBezTo>
                  <a:pt x="266" y="157"/>
                  <a:pt x="266" y="157"/>
                  <a:pt x="266" y="157"/>
                </a:cubicBezTo>
                <a:cubicBezTo>
                  <a:pt x="283" y="130"/>
                  <a:pt x="283" y="130"/>
                  <a:pt x="283" y="130"/>
                </a:cubicBezTo>
                <a:lnTo>
                  <a:pt x="164" y="58"/>
                </a:lnTo>
                <a:close/>
                <a:moveTo>
                  <a:pt x="2" y="446"/>
                </a:moveTo>
                <a:cubicBezTo>
                  <a:pt x="13" y="354"/>
                  <a:pt x="13" y="354"/>
                  <a:pt x="13" y="354"/>
                </a:cubicBezTo>
                <a:cubicBezTo>
                  <a:pt x="90" y="401"/>
                  <a:pt x="90" y="401"/>
                  <a:pt x="90" y="401"/>
                </a:cubicBezTo>
                <a:cubicBezTo>
                  <a:pt x="13" y="453"/>
                  <a:pt x="13" y="453"/>
                  <a:pt x="13" y="453"/>
                </a:cubicBezTo>
                <a:cubicBezTo>
                  <a:pt x="5" y="459"/>
                  <a:pt x="0" y="456"/>
                  <a:pt x="2" y="446"/>
                </a:cubicBezTo>
                <a:close/>
                <a:moveTo>
                  <a:pt x="20" y="296"/>
                </a:moveTo>
                <a:cubicBezTo>
                  <a:pt x="133" y="109"/>
                  <a:pt x="133" y="109"/>
                  <a:pt x="133" y="109"/>
                </a:cubicBezTo>
                <a:cubicBezTo>
                  <a:pt x="172" y="133"/>
                  <a:pt x="172" y="133"/>
                  <a:pt x="172" y="133"/>
                </a:cubicBezTo>
                <a:cubicBezTo>
                  <a:pt x="59" y="320"/>
                  <a:pt x="59" y="320"/>
                  <a:pt x="59" y="320"/>
                </a:cubicBezTo>
                <a:lnTo>
                  <a:pt x="20" y="296"/>
                </a:lnTo>
                <a:close/>
                <a:moveTo>
                  <a:pt x="99" y="344"/>
                </a:moveTo>
                <a:cubicBezTo>
                  <a:pt x="212" y="158"/>
                  <a:pt x="212" y="158"/>
                  <a:pt x="212" y="158"/>
                </a:cubicBezTo>
                <a:cubicBezTo>
                  <a:pt x="252" y="182"/>
                  <a:pt x="252" y="182"/>
                  <a:pt x="252" y="182"/>
                </a:cubicBezTo>
                <a:cubicBezTo>
                  <a:pt x="139" y="368"/>
                  <a:pt x="139" y="368"/>
                  <a:pt x="139" y="368"/>
                </a:cubicBezTo>
                <a:lnTo>
                  <a:pt x="99" y="344"/>
                </a:lnTo>
                <a:close/>
                <a:moveTo>
                  <a:pt x="95" y="446"/>
                </a:moveTo>
                <a:cubicBezTo>
                  <a:pt x="301" y="446"/>
                  <a:pt x="301" y="446"/>
                  <a:pt x="301" y="446"/>
                </a:cubicBezTo>
                <a:cubicBezTo>
                  <a:pt x="307" y="446"/>
                  <a:pt x="311" y="450"/>
                  <a:pt x="311" y="456"/>
                </a:cubicBezTo>
                <a:cubicBezTo>
                  <a:pt x="311" y="462"/>
                  <a:pt x="307" y="467"/>
                  <a:pt x="301" y="467"/>
                </a:cubicBezTo>
                <a:cubicBezTo>
                  <a:pt x="95" y="467"/>
                  <a:pt x="95" y="467"/>
                  <a:pt x="95" y="467"/>
                </a:cubicBezTo>
                <a:cubicBezTo>
                  <a:pt x="89" y="467"/>
                  <a:pt x="84" y="462"/>
                  <a:pt x="84" y="456"/>
                </a:cubicBezTo>
                <a:cubicBezTo>
                  <a:pt x="84" y="450"/>
                  <a:pt x="89" y="446"/>
                  <a:pt x="95" y="446"/>
                </a:cubicBezTo>
                <a:close/>
              </a:path>
            </a:pathLst>
          </a:custGeom>
          <a:solidFill>
            <a:schemeClr val="bg1"/>
          </a:solidFill>
          <a:ln>
            <a:noFill/>
          </a:ln>
        </p:spPr>
        <p:txBody>
          <a:bodyPr vert="horz" wrap="square" lIns="121920" tIns="60960" rIns="121920" bIns="60960" numCol="1" anchor="t" anchorCtr="0" compatLnSpc="1"/>
          <a:lstStyle/>
          <a:p>
            <a:endParaRPr lang="zh-CN" altLang="en-US" sz="2400"/>
          </a:p>
        </p:txBody>
      </p:sp>
    </p:spTree>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outVertical)">
                                      <p:cBhvr>
                                        <p:cTn id="7" dur="500"/>
                                        <p:tgtEl>
                                          <p:spTgt spid="11"/>
                                        </p:tgtEl>
                                      </p:cBhvr>
                                    </p:animEffect>
                                  </p:childTnLst>
                                </p:cTn>
                              </p:par>
                            </p:childTnLst>
                          </p:cTn>
                        </p:par>
                        <p:par>
                          <p:cTn id="8" fill="hold">
                            <p:stCondLst>
                              <p:cond delay="500"/>
                            </p:stCondLst>
                            <p:childTnLst>
                              <p:par>
                                <p:cTn id="9" presetID="12" presetClass="entr" presetSubtype="1"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p:tgtEl>
                                          <p:spTgt spid="8"/>
                                        </p:tgtEl>
                                        <p:attrNameLst>
                                          <p:attrName>ppt_y</p:attrName>
                                        </p:attrNameLst>
                                      </p:cBhvr>
                                      <p:tavLst>
                                        <p:tav tm="0">
                                          <p:val>
                                            <p:strVal val="#ppt_y-#ppt_h*1.125000"/>
                                          </p:val>
                                        </p:tav>
                                        <p:tav tm="100000">
                                          <p:val>
                                            <p:strVal val="#ppt_y"/>
                                          </p:val>
                                        </p:tav>
                                      </p:tavLst>
                                    </p:anim>
                                    <p:animEffect transition="in" filter="wipe(down)">
                                      <p:cBhvr>
                                        <p:cTn id="12" dur="500"/>
                                        <p:tgtEl>
                                          <p:spTgt spid="8"/>
                                        </p:tgtEl>
                                      </p:cBhvr>
                                    </p:animEffect>
                                  </p:childTnLst>
                                </p:cTn>
                              </p:par>
                            </p:childTnLst>
                          </p:cTn>
                        </p:par>
                        <p:par>
                          <p:cTn id="13" fill="hold">
                            <p:stCondLst>
                              <p:cond delay="1000"/>
                            </p:stCondLst>
                            <p:childTnLst>
                              <p:par>
                                <p:cTn id="14" presetID="12" presetClass="entr" presetSubtype="1" fill="hold" grpId="0" nodeType="afterEffect">
                                  <p:stCondLst>
                                    <p:cond delay="0"/>
                                  </p:stCondLst>
                                  <p:childTnLst>
                                    <p:set>
                                      <p:cBhvr>
                                        <p:cTn id="15" dur="1" fill="hold">
                                          <p:stCondLst>
                                            <p:cond delay="0"/>
                                          </p:stCondLst>
                                        </p:cTn>
                                        <p:tgtEl>
                                          <p:spTgt spid="12"/>
                                        </p:tgtEl>
                                        <p:attrNameLst>
                                          <p:attrName>style.visibility</p:attrName>
                                        </p:attrNameLst>
                                      </p:cBhvr>
                                      <p:to>
                                        <p:strVal val="visible"/>
                                      </p:to>
                                    </p:set>
                                    <p:anim calcmode="lin" valueType="num">
                                      <p:cBhvr additive="base">
                                        <p:cTn id="16" dur="500"/>
                                        <p:tgtEl>
                                          <p:spTgt spid="12"/>
                                        </p:tgtEl>
                                        <p:attrNameLst>
                                          <p:attrName>ppt_y</p:attrName>
                                        </p:attrNameLst>
                                      </p:cBhvr>
                                      <p:tavLst>
                                        <p:tav tm="0">
                                          <p:val>
                                            <p:strVal val="#ppt_y-#ppt_h*1.125000"/>
                                          </p:val>
                                        </p:tav>
                                        <p:tav tm="100000">
                                          <p:val>
                                            <p:strVal val="#ppt_y"/>
                                          </p:val>
                                        </p:tav>
                                      </p:tavLst>
                                    </p:anim>
                                    <p:animEffect transition="in" filter="wipe(down)">
                                      <p:cBhvr>
                                        <p:cTn id="17" dur="500"/>
                                        <p:tgtEl>
                                          <p:spTgt spid="12"/>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fade">
                                      <p:cBhvr>
                                        <p:cTn id="20" dur="500"/>
                                        <p:tgtEl>
                                          <p:spTgt spid="13"/>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2" grpId="0"/>
      <p:bldP spid="9" grpId="0" bldLvl="0" animBg="1"/>
      <p:bldP spid="13" grpId="0" bldLvl="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 name="文本框 97"/>
          <p:cNvSpPr txBox="1"/>
          <p:nvPr/>
        </p:nvSpPr>
        <p:spPr>
          <a:xfrm>
            <a:off x="673265" y="1088647"/>
            <a:ext cx="5058732" cy="823302"/>
          </a:xfrm>
          <a:prstGeom prst="rect">
            <a:avLst/>
          </a:prstGeom>
          <a:noFill/>
        </p:spPr>
        <p:txBody>
          <a:bodyPr wrap="square" rtlCol="0">
            <a:spAutoFit/>
          </a:bodyPr>
          <a:lstStyle/>
          <a:p>
            <a:pPr defTabSz="1219200">
              <a:defRPr/>
            </a:pPr>
            <a:r>
              <a:rPr lang="zh-CN" altLang="en-US" sz="2350" b="1" dirty="0">
                <a:solidFill>
                  <a:srgbClr val="34619D"/>
                </a:solidFill>
                <a:latin typeface="微软雅黑" panose="020B0503020204020204" charset="-122"/>
                <a:ea typeface="微软雅黑" panose="020B0503020204020204" charset="-122"/>
                <a:sym typeface="+mn-ea"/>
              </a:rPr>
              <a:t>已完成工作  </a:t>
            </a:r>
            <a:r>
              <a:rPr lang="zh-CN" altLang="en-US" sz="2350" b="1" dirty="0">
                <a:solidFill>
                  <a:srgbClr val="34619D"/>
                </a:solidFill>
                <a:latin typeface="微软雅黑" panose="020B0503020204020204" charset="-122"/>
                <a:ea typeface="微软雅黑" panose="020B0503020204020204" charset="-122"/>
              </a:rPr>
              <a:t>系统结构</a:t>
            </a:r>
            <a:endParaRPr lang="en-US" altLang="zh-CN" sz="2350" b="1" dirty="0">
              <a:solidFill>
                <a:srgbClr val="34619D"/>
              </a:solidFill>
              <a:latin typeface="微软雅黑" panose="020B0503020204020204" charset="-122"/>
              <a:ea typeface="微软雅黑" panose="020B0503020204020204" charset="-122"/>
            </a:endParaRPr>
          </a:p>
          <a:p>
            <a:pPr lvl="0" defTabSz="1219200">
              <a:defRPr/>
            </a:pPr>
            <a:endParaRPr lang="zh-CN" altLang="en-US" sz="2350" b="1" i="1" dirty="0">
              <a:solidFill>
                <a:srgbClr val="34619D"/>
              </a:solidFill>
              <a:latin typeface="微软雅黑" panose="020B0503020204020204" charset="-122"/>
              <a:ea typeface="微软雅黑" panose="020B0503020204020204" charset="-122"/>
              <a:sym typeface="+mn-ea"/>
            </a:endParaRPr>
          </a:p>
        </p:txBody>
      </p:sp>
      <p:sp>
        <p:nvSpPr>
          <p:cNvPr id="99" name="矩形 98"/>
          <p:cNvSpPr/>
          <p:nvPr/>
        </p:nvSpPr>
        <p:spPr>
          <a:xfrm>
            <a:off x="310344" y="1136471"/>
            <a:ext cx="116985" cy="463584"/>
          </a:xfrm>
          <a:prstGeom prst="rect">
            <a:avLst/>
          </a:prstGeom>
          <a:solidFill>
            <a:srgbClr val="3461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200" rtl="0" eaLnBrk="1" fontAlgn="auto" latinLnBrk="0" hangingPunct="1">
              <a:lnSpc>
                <a:spcPct val="100000"/>
              </a:lnSpc>
              <a:spcBef>
                <a:spcPts val="0"/>
              </a:spcBef>
              <a:spcAft>
                <a:spcPts val="0"/>
              </a:spcAft>
              <a:buClrTx/>
              <a:buSzTx/>
              <a:buFontTx/>
              <a:buNone/>
              <a:defRPr/>
            </a:pPr>
            <a:endParaRPr kumimoji="0" lang="zh-CN" altLang="en-US" sz="1300" b="1"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00" name="矩形 99"/>
          <p:cNvSpPr/>
          <p:nvPr/>
        </p:nvSpPr>
        <p:spPr>
          <a:xfrm>
            <a:off x="448485" y="1136471"/>
            <a:ext cx="95828" cy="463584"/>
          </a:xfrm>
          <a:prstGeom prst="rect">
            <a:avLst/>
          </a:prstGeom>
          <a:solidFill>
            <a:srgbClr val="3461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200" rtl="0" eaLnBrk="1" fontAlgn="auto" latinLnBrk="0" hangingPunct="1">
              <a:lnSpc>
                <a:spcPct val="100000"/>
              </a:lnSpc>
              <a:spcBef>
                <a:spcPts val="0"/>
              </a:spcBef>
              <a:spcAft>
                <a:spcPts val="0"/>
              </a:spcAft>
              <a:buClrTx/>
              <a:buSzTx/>
              <a:buFontTx/>
              <a:buNone/>
              <a:defRPr/>
            </a:pPr>
            <a:endParaRPr kumimoji="0" lang="zh-CN" altLang="en-US" sz="1300" b="1"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9" name="矩形 4"/>
          <p:cNvSpPr/>
          <p:nvPr/>
        </p:nvSpPr>
        <p:spPr>
          <a:xfrm>
            <a:off x="0" y="0"/>
            <a:ext cx="12192000" cy="819632"/>
          </a:xfrm>
          <a:prstGeom prst="rect">
            <a:avLst/>
          </a:prstGeom>
          <a:solidFill>
            <a:schemeClr val="bg1"/>
          </a:solidFill>
          <a:ln>
            <a:noFill/>
          </a:ln>
          <a:effectLst>
            <a:outerShdw blurRad="228600" dist="50800" dir="5400000" algn="t" rotWithShape="0">
              <a:schemeClr val="tx1">
                <a:alpha val="4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88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10" name="TextBox 6"/>
          <p:cNvSpPr txBox="1"/>
          <p:nvPr/>
        </p:nvSpPr>
        <p:spPr>
          <a:xfrm>
            <a:off x="3385109" y="238312"/>
            <a:ext cx="1344000" cy="343159"/>
          </a:xfrm>
          <a:prstGeom prst="rect">
            <a:avLst/>
          </a:prstGeom>
          <a:noFill/>
        </p:spPr>
        <p:txBody>
          <a:bodyPr wrap="square" lIns="0" tIns="48000" rIns="0" bIns="48000"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600" b="1" dirty="0">
                <a:solidFill>
                  <a:prstClr val="white"/>
                </a:solidFill>
                <a:latin typeface="微软雅黑" panose="020B0503020204020204" charset="-122"/>
                <a:ea typeface="微软雅黑" panose="020B0503020204020204" charset="-122"/>
              </a:rPr>
              <a:t>研究课题</a:t>
            </a:r>
            <a:endParaRPr kumimoji="0" lang="zh-CN" altLang="en-US" sz="16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pic>
        <p:nvPicPr>
          <p:cNvPr id="11" name="图片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3137" y="39807"/>
            <a:ext cx="2516121" cy="738472"/>
          </a:xfrm>
          <a:prstGeom prst="rect">
            <a:avLst/>
          </a:prstGeom>
        </p:spPr>
      </p:pic>
      <p:sp>
        <p:nvSpPr>
          <p:cNvPr id="12" name="TextBox 6"/>
          <p:cNvSpPr txBox="1"/>
          <p:nvPr/>
        </p:nvSpPr>
        <p:spPr>
          <a:xfrm>
            <a:off x="3391292" y="243916"/>
            <a:ext cx="1344000" cy="343159"/>
          </a:xfrm>
          <a:prstGeom prst="rect">
            <a:avLst/>
          </a:prstGeom>
          <a:noFill/>
        </p:spPr>
        <p:txBody>
          <a:bodyPr wrap="square" lIns="0" tIns="48000" rIns="0" bIns="48000"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600" b="1" dirty="0">
                <a:solidFill>
                  <a:schemeClr val="bg1">
                    <a:lumMod val="50000"/>
                  </a:schemeClr>
                </a:solidFill>
                <a:latin typeface="微软雅黑" panose="020B0503020204020204" charset="-122"/>
                <a:ea typeface="微软雅黑" panose="020B0503020204020204" charset="-122"/>
              </a:rPr>
              <a:t>研究背景</a:t>
            </a:r>
            <a:endParaRPr kumimoji="0" lang="zh-CN" altLang="en-US" sz="1600" b="1" i="0" u="none" strike="noStrike" kern="1200" cap="none" spc="0" normalizeH="0" baseline="0" noProof="0" dirty="0">
              <a:ln>
                <a:noFill/>
              </a:ln>
              <a:solidFill>
                <a:schemeClr val="bg1">
                  <a:lumMod val="50000"/>
                </a:schemeClr>
              </a:solidFill>
              <a:effectLst/>
              <a:uLnTx/>
              <a:uFillTx/>
              <a:latin typeface="微软雅黑" panose="020B0503020204020204" charset="-122"/>
              <a:ea typeface="微软雅黑" panose="020B0503020204020204" charset="-122"/>
              <a:cs typeface="+mn-cs"/>
            </a:endParaRPr>
          </a:p>
        </p:txBody>
      </p:sp>
      <p:cxnSp>
        <p:nvCxnSpPr>
          <p:cNvPr id="13" name="直接连接符 12"/>
          <p:cNvCxnSpPr/>
          <p:nvPr/>
        </p:nvCxnSpPr>
        <p:spPr>
          <a:xfrm>
            <a:off x="6802733" y="313246"/>
            <a:ext cx="0" cy="24581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8480206" y="313246"/>
            <a:ext cx="0" cy="24581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10077711" y="313246"/>
            <a:ext cx="0" cy="24581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0" name="TextBox 7"/>
          <p:cNvSpPr txBox="1"/>
          <p:nvPr/>
        </p:nvSpPr>
        <p:spPr>
          <a:xfrm>
            <a:off x="5091743" y="258829"/>
            <a:ext cx="1522895" cy="343159"/>
          </a:xfrm>
          <a:prstGeom prst="rect">
            <a:avLst/>
          </a:prstGeom>
          <a:noFill/>
        </p:spPr>
        <p:txBody>
          <a:bodyPr wrap="square" lIns="0" tIns="48000" rIns="0" bIns="48000"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600" b="1" i="0" u="none" strike="noStrike" kern="1200" cap="none" spc="0" normalizeH="0" baseline="0" noProof="0" dirty="0">
                <a:ln>
                  <a:noFill/>
                </a:ln>
                <a:solidFill>
                  <a:schemeClr val="bg1">
                    <a:lumMod val="50000"/>
                  </a:schemeClr>
                </a:solidFill>
                <a:effectLst/>
                <a:uLnTx/>
                <a:uFillTx/>
                <a:latin typeface="微软雅黑" panose="020B0503020204020204" charset="-122"/>
                <a:ea typeface="微软雅黑" panose="020B0503020204020204" charset="-122"/>
                <a:cs typeface="+mn-cs"/>
              </a:rPr>
              <a:t>研究现状</a:t>
            </a:r>
          </a:p>
        </p:txBody>
      </p:sp>
      <p:cxnSp>
        <p:nvCxnSpPr>
          <p:cNvPr id="21" name="直接连接符 20"/>
          <p:cNvCxnSpPr/>
          <p:nvPr/>
        </p:nvCxnSpPr>
        <p:spPr>
          <a:xfrm>
            <a:off x="4817552" y="301694"/>
            <a:ext cx="0" cy="24581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6" name="TextBox 9"/>
          <p:cNvSpPr txBox="1"/>
          <p:nvPr/>
        </p:nvSpPr>
        <p:spPr>
          <a:xfrm>
            <a:off x="6918321" y="258829"/>
            <a:ext cx="1344000" cy="343159"/>
          </a:xfrm>
          <a:prstGeom prst="rect">
            <a:avLst/>
          </a:prstGeom>
          <a:noFill/>
        </p:spPr>
        <p:txBody>
          <a:bodyPr wrap="square" lIns="0" tIns="48000" rIns="0" bIns="48000"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600" b="1" i="0" u="none" strike="noStrike" kern="1200" cap="none" spc="0" normalizeH="0" baseline="0" noProof="0" dirty="0">
                <a:ln>
                  <a:noFill/>
                </a:ln>
                <a:solidFill>
                  <a:schemeClr val="bg2">
                    <a:lumMod val="50000"/>
                  </a:schemeClr>
                </a:solidFill>
                <a:effectLst/>
                <a:uLnTx/>
                <a:uFillTx/>
                <a:latin typeface="微软雅黑" panose="020B0503020204020204" charset="-122"/>
                <a:ea typeface="微软雅黑" panose="020B0503020204020204" charset="-122"/>
                <a:cs typeface="+mn-cs"/>
              </a:rPr>
              <a:t>课题研究内容</a:t>
            </a:r>
          </a:p>
        </p:txBody>
      </p:sp>
      <p:sp>
        <p:nvSpPr>
          <p:cNvPr id="37"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39" name="TextBox 11"/>
          <p:cNvSpPr txBox="1"/>
          <p:nvPr/>
        </p:nvSpPr>
        <p:spPr>
          <a:xfrm>
            <a:off x="10344701" y="258829"/>
            <a:ext cx="1635315" cy="343159"/>
          </a:xfrm>
          <a:prstGeom prst="rect">
            <a:avLst/>
          </a:prstGeom>
          <a:noFill/>
        </p:spPr>
        <p:txBody>
          <a:bodyPr wrap="square" lIns="0" tIns="48000" rIns="0" bIns="48000"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600" b="1" dirty="0">
                <a:solidFill>
                  <a:schemeClr val="bg2">
                    <a:lumMod val="50000"/>
                  </a:schemeClr>
                </a:solidFill>
                <a:latin typeface="微软雅黑" panose="020B0503020204020204" charset="-122"/>
                <a:ea typeface="微软雅黑" panose="020B0503020204020204" charset="-122"/>
              </a:rPr>
              <a:t>后续计划安排</a:t>
            </a:r>
            <a:endParaRPr kumimoji="0" lang="zh-CN" altLang="en-US" sz="1600" b="1" i="0" u="none" strike="noStrike" kern="1200" cap="none" spc="0" normalizeH="0" baseline="0" noProof="0" dirty="0">
              <a:ln>
                <a:noFill/>
              </a:ln>
              <a:solidFill>
                <a:schemeClr val="bg2">
                  <a:lumMod val="50000"/>
                </a:schemeClr>
              </a:solidFill>
              <a:effectLst/>
              <a:uLnTx/>
              <a:uFillTx/>
              <a:latin typeface="微软雅黑" panose="020B0503020204020204" charset="-122"/>
              <a:ea typeface="微软雅黑" panose="020B0503020204020204" charset="-122"/>
              <a:cs typeface="+mn-cs"/>
            </a:endParaRPr>
          </a:p>
        </p:txBody>
      </p:sp>
      <p:sp>
        <p:nvSpPr>
          <p:cNvPr id="41" name="矩形 40"/>
          <p:cNvSpPr/>
          <p:nvPr/>
        </p:nvSpPr>
        <p:spPr>
          <a:xfrm>
            <a:off x="8506932" y="-773"/>
            <a:ext cx="1635315" cy="819632"/>
          </a:xfrm>
          <a:prstGeom prst="rect">
            <a:avLst/>
          </a:prstGeom>
          <a:solidFill>
            <a:srgbClr val="0242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400" b="1"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16" name="TextBox 10"/>
          <p:cNvSpPr txBox="1"/>
          <p:nvPr/>
        </p:nvSpPr>
        <p:spPr>
          <a:xfrm>
            <a:off x="8595794" y="263264"/>
            <a:ext cx="1344000" cy="343159"/>
          </a:xfrm>
          <a:prstGeom prst="rect">
            <a:avLst/>
          </a:prstGeom>
          <a:noFill/>
        </p:spPr>
        <p:txBody>
          <a:bodyPr wrap="square" lIns="0" tIns="48000" rIns="0" bIns="48000"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600" b="1" i="0" u="none" strike="noStrike" kern="1200" cap="none" spc="0" normalizeH="0" baseline="0" noProof="0" dirty="0">
                <a:ln>
                  <a:noFill/>
                </a:ln>
                <a:solidFill>
                  <a:schemeClr val="bg1"/>
                </a:solidFill>
                <a:effectLst/>
                <a:uLnTx/>
                <a:uFillTx/>
                <a:latin typeface="微软雅黑" panose="020B0503020204020204" charset="-122"/>
                <a:ea typeface="微软雅黑" panose="020B0503020204020204" charset="-122"/>
                <a:cs typeface="+mn-cs"/>
              </a:rPr>
              <a:t>已完成工作</a:t>
            </a:r>
          </a:p>
        </p:txBody>
      </p:sp>
      <p:sp>
        <p:nvSpPr>
          <p:cNvPr id="35" name="文本框 34"/>
          <p:cNvSpPr txBox="1"/>
          <p:nvPr/>
        </p:nvSpPr>
        <p:spPr>
          <a:xfrm>
            <a:off x="5189220" y="4286250"/>
            <a:ext cx="4116705" cy="382905"/>
          </a:xfrm>
          <a:prstGeom prst="rect">
            <a:avLst/>
          </a:prstGeom>
          <a:noFill/>
        </p:spPr>
        <p:txBody>
          <a:bodyPr wrap="square" rtlCol="0">
            <a:noAutofit/>
          </a:bodyPr>
          <a:lstStyle/>
          <a:p>
            <a:endParaRPr lang="zh-CN" altLang="en-US"/>
          </a:p>
        </p:txBody>
      </p:sp>
      <p:sp>
        <p:nvSpPr>
          <p:cNvPr id="7" name="文本框 6"/>
          <p:cNvSpPr txBox="1"/>
          <p:nvPr/>
        </p:nvSpPr>
        <p:spPr>
          <a:xfrm>
            <a:off x="2550638" y="6129143"/>
            <a:ext cx="4064000" cy="646331"/>
          </a:xfrm>
          <a:prstGeom prst="rect">
            <a:avLst/>
          </a:prstGeom>
          <a:noFill/>
        </p:spPr>
        <p:txBody>
          <a:bodyPr wrap="square" rtlCol="0">
            <a:spAutoFit/>
          </a:bodyPr>
          <a:lstStyle/>
          <a:p>
            <a:r>
              <a:rPr lang="zh-CN" altLang="zh-CN" dirty="0">
                <a:latin typeface="Times New Roman" panose="02020603050405020304" charset="0"/>
                <a:cs typeface="Times New Roman" panose="02020603050405020304" charset="0"/>
              </a:rPr>
              <a:t>系统结构图</a:t>
            </a:r>
          </a:p>
          <a:p>
            <a:endParaRPr lang="zh-CN" altLang="en-US" dirty="0">
              <a:latin typeface="Times New Roman" panose="02020603050405020304" charset="0"/>
              <a:cs typeface="Times New Roman" panose="02020603050405020304" charset="0"/>
            </a:endParaRPr>
          </a:p>
        </p:txBody>
      </p:sp>
      <p:pic>
        <p:nvPicPr>
          <p:cNvPr id="3" name="图片 2">
            <a:extLst>
              <a:ext uri="{FF2B5EF4-FFF2-40B4-BE49-F238E27FC236}">
                <a16:creationId xmlns:a16="http://schemas.microsoft.com/office/drawing/2014/main" id="{AAFBA626-0AB2-168C-63F0-79BB245C2ECA}"/>
              </a:ext>
            </a:extLst>
          </p:cNvPr>
          <p:cNvPicPr>
            <a:picLocks/>
          </p:cNvPicPr>
          <p:nvPr/>
        </p:nvPicPr>
        <p:blipFill>
          <a:blip r:embed="rId4">
            <a:extLst>
              <a:ext uri="{28A0092B-C50C-407E-A947-70E740481C1C}">
                <a14:useLocalDpi xmlns:a14="http://schemas.microsoft.com/office/drawing/2010/main" val="0"/>
              </a:ext>
            </a:extLst>
          </a:blip>
          <a:srcRect/>
          <a:stretch>
            <a:fillRect/>
          </a:stretch>
        </p:blipFill>
        <p:spPr bwMode="auto">
          <a:xfrm>
            <a:off x="609265" y="1699518"/>
            <a:ext cx="5551687" cy="4329623"/>
          </a:xfrm>
          <a:prstGeom prst="rect">
            <a:avLst/>
          </a:prstGeom>
          <a:noFill/>
          <a:ln>
            <a:noFill/>
          </a:ln>
        </p:spPr>
      </p:pic>
      <p:sp>
        <p:nvSpPr>
          <p:cNvPr id="8" name="文本框 7">
            <a:extLst>
              <a:ext uri="{FF2B5EF4-FFF2-40B4-BE49-F238E27FC236}">
                <a16:creationId xmlns:a16="http://schemas.microsoft.com/office/drawing/2014/main" id="{D2C2DC3C-30F6-C6FA-A41D-A3340BC8D6CD}"/>
              </a:ext>
            </a:extLst>
          </p:cNvPr>
          <p:cNvSpPr txBox="1"/>
          <p:nvPr/>
        </p:nvSpPr>
        <p:spPr>
          <a:xfrm>
            <a:off x="6354040" y="942150"/>
            <a:ext cx="5486755" cy="5844357"/>
          </a:xfrm>
          <a:prstGeom prst="rect">
            <a:avLst/>
          </a:prstGeom>
          <a:noFill/>
        </p:spPr>
        <p:txBody>
          <a:bodyPr wrap="square" rtlCol="0">
            <a:spAutoFit/>
          </a:bodyPr>
          <a:lstStyle/>
          <a:p>
            <a:pPr marL="723265" marR="504190" algn="just">
              <a:lnSpc>
                <a:spcPct val="150000"/>
              </a:lnSpc>
              <a:spcAft>
                <a:spcPts val="0"/>
              </a:spcAft>
            </a:pPr>
            <a:r>
              <a:rPr lang="en-US" altLang="zh-CN" sz="1800" spc="-10" dirty="0">
                <a:effectLst/>
                <a:latin typeface="宋体" panose="02010600030101010101" pitchFamily="2" charset="-122"/>
                <a:ea typeface="宋体" panose="02010600030101010101" pitchFamily="2" charset="-122"/>
                <a:cs typeface="宋体" panose="02010600030101010101" pitchFamily="2" charset="-122"/>
              </a:rPr>
              <a:t>    </a:t>
            </a:r>
            <a:r>
              <a:rPr lang="zh-CN" altLang="zh-CN" sz="1800" spc="-10" dirty="0">
                <a:effectLst/>
                <a:latin typeface="宋体" panose="02010600030101010101" pitchFamily="2" charset="-122"/>
                <a:ea typeface="宋体" panose="02010600030101010101" pitchFamily="2" charset="-122"/>
                <a:cs typeface="宋体" panose="02010600030101010101" pitchFamily="2" charset="-122"/>
              </a:rPr>
              <a:t>光伏板在接收到太阳辐射时，通过光电效应产生直流电（</a:t>
            </a:r>
            <a:r>
              <a:rPr lang="en-US" altLang="zh-CN" sz="1800" spc="-10" dirty="0">
                <a:effectLst/>
                <a:latin typeface="宋体" panose="02010600030101010101" pitchFamily="2" charset="-122"/>
                <a:ea typeface="宋体" panose="02010600030101010101" pitchFamily="2" charset="-122"/>
                <a:cs typeface="宋体" panose="02010600030101010101" pitchFamily="2" charset="-122"/>
              </a:rPr>
              <a:t>DC</a:t>
            </a:r>
            <a:r>
              <a:rPr lang="zh-CN" altLang="zh-CN" sz="1800" spc="-10" dirty="0">
                <a:effectLst/>
                <a:latin typeface="宋体" panose="02010600030101010101" pitchFamily="2" charset="-122"/>
                <a:ea typeface="宋体" panose="02010600030101010101" pitchFamily="2" charset="-122"/>
                <a:cs typeface="宋体" panose="02010600030101010101" pitchFamily="2" charset="-122"/>
              </a:rPr>
              <a:t>）。发电量取决于光照强度、角度及环境温度。生成的直流电通过</a:t>
            </a:r>
            <a:r>
              <a:rPr lang="en-US" altLang="zh-CN" sz="1800" spc="-10" dirty="0">
                <a:effectLst/>
                <a:latin typeface="宋体" panose="02010600030101010101" pitchFamily="2" charset="-122"/>
                <a:ea typeface="宋体" panose="02010600030101010101" pitchFamily="2" charset="-122"/>
                <a:cs typeface="宋体" panose="02010600030101010101" pitchFamily="2" charset="-122"/>
              </a:rPr>
              <a:t>DC/DC</a:t>
            </a:r>
            <a:r>
              <a:rPr lang="zh-CN" altLang="zh-CN" sz="1800" spc="-10" dirty="0">
                <a:effectLst/>
                <a:latin typeface="宋体" panose="02010600030101010101" pitchFamily="2" charset="-122"/>
                <a:ea typeface="宋体" panose="02010600030101010101" pitchFamily="2" charset="-122"/>
                <a:cs typeface="宋体" panose="02010600030101010101" pitchFamily="2" charset="-122"/>
              </a:rPr>
              <a:t>转换器调节电压后进入系统总线。 </a:t>
            </a:r>
            <a:endParaRPr lang="zh-CN" altLang="zh-CN" sz="1800" dirty="0">
              <a:effectLst/>
              <a:latin typeface="宋体" panose="02010600030101010101" pitchFamily="2" charset="-122"/>
              <a:ea typeface="宋体" panose="02010600030101010101" pitchFamily="2" charset="-122"/>
              <a:cs typeface="宋体" panose="02010600030101010101" pitchFamily="2" charset="-122"/>
            </a:endParaRPr>
          </a:p>
          <a:p>
            <a:pPr marL="723265" marR="504190" algn="just">
              <a:lnSpc>
                <a:spcPct val="150000"/>
              </a:lnSpc>
              <a:spcAft>
                <a:spcPts val="0"/>
              </a:spcAft>
            </a:pPr>
            <a:r>
              <a:rPr lang="en-US" altLang="zh-CN" sz="1800" spc="-10" dirty="0">
                <a:effectLst/>
                <a:latin typeface="宋体" panose="02010600030101010101" pitchFamily="2" charset="-122"/>
                <a:ea typeface="宋体" panose="02010600030101010101" pitchFamily="2" charset="-122"/>
                <a:cs typeface="宋体" panose="02010600030101010101" pitchFamily="2" charset="-122"/>
              </a:rPr>
              <a:t>  MCT</a:t>
            </a:r>
            <a:r>
              <a:rPr lang="zh-CN" altLang="zh-CN" sz="1800" spc="-10" dirty="0">
                <a:effectLst/>
                <a:latin typeface="宋体" panose="02010600030101010101" pitchFamily="2" charset="-122"/>
                <a:ea typeface="宋体" panose="02010600030101010101" pitchFamily="2" charset="-122"/>
                <a:cs typeface="宋体" panose="02010600030101010101" pitchFamily="2" charset="-122"/>
              </a:rPr>
              <a:t>利用海流能驱动发电机，通常产生交流电（</a:t>
            </a:r>
            <a:r>
              <a:rPr lang="en-US" altLang="zh-CN" sz="1800" spc="-10" dirty="0">
                <a:effectLst/>
                <a:latin typeface="宋体" panose="02010600030101010101" pitchFamily="2" charset="-122"/>
                <a:ea typeface="宋体" panose="02010600030101010101" pitchFamily="2" charset="-122"/>
                <a:cs typeface="宋体" panose="02010600030101010101" pitchFamily="2" charset="-122"/>
              </a:rPr>
              <a:t>AC</a:t>
            </a:r>
            <a:r>
              <a:rPr lang="zh-CN" altLang="zh-CN" sz="1800" spc="-10" dirty="0">
                <a:effectLst/>
                <a:latin typeface="宋体" panose="02010600030101010101" pitchFamily="2" charset="-122"/>
                <a:ea typeface="宋体" panose="02010600030101010101" pitchFamily="2" charset="-122"/>
                <a:cs typeface="宋体" panose="02010600030101010101" pitchFamily="2" charset="-122"/>
              </a:rPr>
              <a:t>），随后通过整流器转换为直流电。生成的直流电经</a:t>
            </a:r>
            <a:r>
              <a:rPr lang="en-US" altLang="zh-CN" sz="1800" spc="-10" dirty="0">
                <a:effectLst/>
                <a:latin typeface="宋体" panose="02010600030101010101" pitchFamily="2" charset="-122"/>
                <a:ea typeface="宋体" panose="02010600030101010101" pitchFamily="2" charset="-122"/>
                <a:cs typeface="宋体" panose="02010600030101010101" pitchFamily="2" charset="-122"/>
              </a:rPr>
              <a:t>DC/AC</a:t>
            </a:r>
            <a:r>
              <a:rPr lang="zh-CN" altLang="zh-CN" sz="1800" spc="-10" dirty="0">
                <a:effectLst/>
                <a:latin typeface="宋体" panose="02010600030101010101" pitchFamily="2" charset="-122"/>
                <a:ea typeface="宋体" panose="02010600030101010101" pitchFamily="2" charset="-122"/>
                <a:cs typeface="宋体" panose="02010600030101010101" pitchFamily="2" charset="-122"/>
              </a:rPr>
              <a:t>或</a:t>
            </a:r>
            <a:r>
              <a:rPr lang="en-US" altLang="zh-CN" sz="1800" spc="-10" dirty="0">
                <a:effectLst/>
                <a:latin typeface="宋体" panose="02010600030101010101" pitchFamily="2" charset="-122"/>
                <a:ea typeface="宋体" panose="02010600030101010101" pitchFamily="2" charset="-122"/>
                <a:cs typeface="宋体" panose="02010600030101010101" pitchFamily="2" charset="-122"/>
              </a:rPr>
              <a:t>DC/DC</a:t>
            </a:r>
            <a:r>
              <a:rPr lang="zh-CN" altLang="zh-CN" sz="1800" spc="-10" dirty="0">
                <a:effectLst/>
                <a:latin typeface="宋体" panose="02010600030101010101" pitchFamily="2" charset="-122"/>
                <a:ea typeface="宋体" panose="02010600030101010101" pitchFamily="2" charset="-122"/>
                <a:cs typeface="宋体" panose="02010600030101010101" pitchFamily="2" charset="-122"/>
              </a:rPr>
              <a:t>转换器处理，与</a:t>
            </a:r>
            <a:r>
              <a:rPr lang="en-US" altLang="zh-CN" sz="1800" spc="-10" dirty="0">
                <a:effectLst/>
                <a:latin typeface="宋体" panose="02010600030101010101" pitchFamily="2" charset="-122"/>
                <a:ea typeface="宋体" panose="02010600030101010101" pitchFamily="2" charset="-122"/>
                <a:cs typeface="宋体" panose="02010600030101010101" pitchFamily="2" charset="-122"/>
              </a:rPr>
              <a:t>PV</a:t>
            </a:r>
            <a:r>
              <a:rPr lang="zh-CN" altLang="zh-CN" sz="1800" spc="-10" dirty="0">
                <a:effectLst/>
                <a:latin typeface="宋体" panose="02010600030101010101" pitchFamily="2" charset="-122"/>
                <a:ea typeface="宋体" panose="02010600030101010101" pitchFamily="2" charset="-122"/>
                <a:cs typeface="宋体" panose="02010600030101010101" pitchFamily="2" charset="-122"/>
              </a:rPr>
              <a:t>电能汇入同一总线。发电量受海流流速和涡轮效率影响。</a:t>
            </a:r>
            <a:endParaRPr lang="zh-CN" altLang="zh-CN" sz="1800" dirty="0">
              <a:effectLst/>
              <a:latin typeface="宋体" panose="02010600030101010101" pitchFamily="2" charset="-122"/>
              <a:ea typeface="宋体" panose="02010600030101010101" pitchFamily="2" charset="-122"/>
              <a:cs typeface="宋体" panose="02010600030101010101" pitchFamily="2" charset="-122"/>
            </a:endParaRPr>
          </a:p>
          <a:p>
            <a:pPr marL="723265" marR="504190" indent="299720" algn="just">
              <a:lnSpc>
                <a:spcPct val="150000"/>
              </a:lnSpc>
              <a:spcAft>
                <a:spcPts val="0"/>
              </a:spcAft>
            </a:pPr>
            <a:r>
              <a:rPr lang="zh-CN" altLang="zh-CN" sz="1800" spc="-10" dirty="0">
                <a:effectLst/>
                <a:latin typeface="宋体" panose="02010600030101010101" pitchFamily="2" charset="-122"/>
                <a:ea typeface="宋体" panose="02010600030101010101" pitchFamily="2" charset="-122"/>
                <a:cs typeface="宋体" panose="02010600030101010101" pitchFamily="2" charset="-122"/>
              </a:rPr>
              <a:t>超级电容和锂电池通过双向</a:t>
            </a:r>
            <a:r>
              <a:rPr lang="en-US" altLang="zh-CN" sz="1800" spc="-10" dirty="0">
                <a:effectLst/>
                <a:latin typeface="宋体" panose="02010600030101010101" pitchFamily="2" charset="-122"/>
                <a:ea typeface="宋体" panose="02010600030101010101" pitchFamily="2" charset="-122"/>
                <a:cs typeface="宋体" panose="02010600030101010101" pitchFamily="2" charset="-122"/>
              </a:rPr>
              <a:t> DC/DC </a:t>
            </a:r>
            <a:r>
              <a:rPr lang="zh-CN" altLang="zh-CN" sz="1800" spc="-10" dirty="0">
                <a:effectLst/>
                <a:latin typeface="宋体" panose="02010600030101010101" pitchFamily="2" charset="-122"/>
                <a:ea typeface="宋体" panose="02010600030101010101" pitchFamily="2" charset="-122"/>
                <a:cs typeface="宋体" panose="02010600030101010101" pitchFamily="2" charset="-122"/>
              </a:rPr>
              <a:t>电路连接到直流母线。通过控制</a:t>
            </a:r>
            <a:r>
              <a:rPr lang="en-US" altLang="zh-CN" sz="1800" spc="-10" dirty="0">
                <a:effectLst/>
                <a:latin typeface="宋体" panose="02010600030101010101" pitchFamily="2" charset="-122"/>
                <a:ea typeface="宋体" panose="02010600030101010101" pitchFamily="2" charset="-122"/>
                <a:cs typeface="宋体" panose="02010600030101010101" pitchFamily="2" charset="-122"/>
              </a:rPr>
              <a:t> AC/DC </a:t>
            </a:r>
            <a:r>
              <a:rPr lang="zh-CN" altLang="zh-CN" sz="1800" spc="-10" dirty="0">
                <a:effectLst/>
                <a:latin typeface="宋体" panose="02010600030101010101" pitchFamily="2" charset="-122"/>
                <a:ea typeface="宋体" panose="02010600030101010101" pitchFamily="2" charset="-122"/>
                <a:cs typeface="宋体" panose="02010600030101010101" pitchFamily="2" charset="-122"/>
              </a:rPr>
              <a:t>变换器（</a:t>
            </a:r>
            <a:r>
              <a:rPr lang="en-US" altLang="zh-CN" sz="1800" spc="-10" dirty="0">
                <a:effectLst/>
                <a:latin typeface="宋体" panose="02010600030101010101" pitchFamily="2" charset="-122"/>
                <a:ea typeface="宋体" panose="02010600030101010101" pitchFamily="2" charset="-122"/>
                <a:cs typeface="宋体" panose="02010600030101010101" pitchFamily="2" charset="-122"/>
              </a:rPr>
              <a:t>PWM </a:t>
            </a:r>
            <a:r>
              <a:rPr lang="zh-CN" altLang="zh-CN" sz="1800" spc="-10" dirty="0">
                <a:effectLst/>
                <a:latin typeface="宋体" panose="02010600030101010101" pitchFamily="2" charset="-122"/>
                <a:ea typeface="宋体" panose="02010600030101010101" pitchFamily="2" charset="-122"/>
                <a:cs typeface="宋体" panose="02010600030101010101" pitchFamily="2" charset="-122"/>
              </a:rPr>
              <a:t>整流器）实现海流发电功率的最大功率跟踪。</a:t>
            </a:r>
            <a:endParaRPr lang="zh-CN" altLang="zh-CN" sz="1800" dirty="0">
              <a:effectLst/>
              <a:latin typeface="宋体" panose="02010600030101010101" pitchFamily="2" charset="-122"/>
              <a:ea typeface="宋体" panose="02010600030101010101" pitchFamily="2" charset="-122"/>
              <a:cs typeface="宋体" panose="02010600030101010101" pitchFamily="2" charset="-122"/>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34619D"/>
        </a:solidFill>
        <a:effectLst/>
      </p:bgPr>
    </p:bg>
    <p:spTree>
      <p:nvGrpSpPr>
        <p:cNvPr id="1" name=""/>
        <p:cNvGrpSpPr/>
        <p:nvPr/>
      </p:nvGrpSpPr>
      <p:grpSpPr>
        <a:xfrm>
          <a:off x="0" y="0"/>
          <a:ext cx="0" cy="0"/>
          <a:chOff x="0" y="0"/>
          <a:chExt cx="0" cy="0"/>
        </a:xfrm>
      </p:grpSpPr>
      <p:cxnSp>
        <p:nvCxnSpPr>
          <p:cNvPr id="11" name="直接连接符 10"/>
          <p:cNvCxnSpPr/>
          <p:nvPr/>
        </p:nvCxnSpPr>
        <p:spPr>
          <a:xfrm>
            <a:off x="3882413" y="3699047"/>
            <a:ext cx="4248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10" name="图片 9"/>
          <p:cNvPicPr>
            <a:picLocks noChangeAspect="1"/>
          </p:cNvPicPr>
          <p:nvPr/>
        </p:nvPicPr>
        <p:blipFill>
          <a:blip r:embed="rId3"/>
          <a:stretch>
            <a:fillRect/>
          </a:stretch>
        </p:blipFill>
        <p:spPr>
          <a:xfrm>
            <a:off x="105665" y="44650"/>
            <a:ext cx="2850127" cy="792549"/>
          </a:xfrm>
          <a:prstGeom prst="rect">
            <a:avLst/>
          </a:prstGeom>
        </p:spPr>
      </p:pic>
      <p:sp>
        <p:nvSpPr>
          <p:cNvPr id="12" name="文本框 11"/>
          <p:cNvSpPr txBox="1"/>
          <p:nvPr/>
        </p:nvSpPr>
        <p:spPr>
          <a:xfrm>
            <a:off x="2559240" y="2539959"/>
            <a:ext cx="6799290" cy="1069845"/>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defRPr/>
            </a:pPr>
            <a:r>
              <a:rPr lang="zh-CN" altLang="en-US" sz="4800" dirty="0">
                <a:solidFill>
                  <a:srgbClr val="FFFFFF"/>
                </a:solidFill>
                <a:latin typeface="微软雅黑" panose="020B0503020204020204" charset="-122"/>
                <a:ea typeface="微软雅黑" panose="020B0503020204020204" charset="-122"/>
              </a:rPr>
              <a:t>后续工作安排</a:t>
            </a:r>
            <a:endParaRPr kumimoji="0" lang="en-US" altLang="zh-CN" sz="1800" b="0" i="0" u="none" strike="noStrike" kern="1200" cap="none" spc="0" normalizeH="0" baseline="0" noProof="0" dirty="0">
              <a:ln>
                <a:noFill/>
              </a:ln>
              <a:solidFill>
                <a:srgbClr val="FFFFFF"/>
              </a:solidFill>
              <a:effectLst/>
              <a:uLnTx/>
              <a:uFillTx/>
              <a:latin typeface="方正兰亭细黑_GBK" panose="02000000000000000000" pitchFamily="2" charset="-122"/>
              <a:ea typeface="方正兰亭细黑_GBK" panose="02000000000000000000" pitchFamily="2" charset="-122"/>
              <a:cs typeface="+mn-cs"/>
            </a:endParaRPr>
          </a:p>
        </p:txBody>
      </p:sp>
      <p:sp>
        <p:nvSpPr>
          <p:cNvPr id="9" name="椭圆 8"/>
          <p:cNvSpPr/>
          <p:nvPr/>
        </p:nvSpPr>
        <p:spPr>
          <a:xfrm>
            <a:off x="5168724" y="1073858"/>
            <a:ext cx="1580321" cy="1580321"/>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sysClr val="windowText" lastClr="000000"/>
              </a:solidFill>
              <a:effectLst/>
              <a:uLnTx/>
              <a:uFillTx/>
              <a:latin typeface="Lao UI"/>
              <a:ea typeface="微软雅黑" panose="020B0503020204020204" charset="-122"/>
              <a:cs typeface="+mn-cs"/>
            </a:endParaRPr>
          </a:p>
        </p:txBody>
      </p:sp>
      <p:grpSp>
        <p:nvGrpSpPr>
          <p:cNvPr id="2" name="组合 1"/>
          <p:cNvGrpSpPr/>
          <p:nvPr/>
        </p:nvGrpSpPr>
        <p:grpSpPr>
          <a:xfrm>
            <a:off x="5597768" y="1469084"/>
            <a:ext cx="817289" cy="789868"/>
            <a:chOff x="7718758" y="5273057"/>
            <a:chExt cx="647684" cy="605177"/>
          </a:xfrm>
          <a:solidFill>
            <a:schemeClr val="bg1"/>
          </a:solidFill>
        </p:grpSpPr>
        <p:sp>
          <p:nvSpPr>
            <p:cNvPr id="14" name="Rectangle 18"/>
            <p:cNvSpPr>
              <a:spLocks noChangeArrowheads="1"/>
            </p:cNvSpPr>
            <p:nvPr/>
          </p:nvSpPr>
          <p:spPr bwMode="auto">
            <a:xfrm>
              <a:off x="7808248" y="5422953"/>
              <a:ext cx="315452" cy="29084"/>
            </a:xfrm>
            <a:prstGeom prst="rect">
              <a:avLst/>
            </a:prstGeom>
            <a:grpFill/>
            <a:ln>
              <a:solidFill>
                <a:schemeClr val="bg1"/>
              </a:solidFill>
            </a:ln>
          </p:spPr>
          <p:txBody>
            <a:bodyPr vert="horz" wrap="square" lIns="121920" tIns="60960" rIns="121920" bIns="60960" numCol="1" anchor="t" anchorCtr="0" compatLnSpc="1"/>
            <a:lstStyle/>
            <a:p>
              <a:endParaRPr lang="zh-CN" altLang="en-US" sz="2400"/>
            </a:p>
          </p:txBody>
        </p:sp>
        <p:sp>
          <p:nvSpPr>
            <p:cNvPr id="15" name="Freeform 20"/>
            <p:cNvSpPr>
              <a:spLocks noEditPoints="1"/>
            </p:cNvSpPr>
            <p:nvPr/>
          </p:nvSpPr>
          <p:spPr bwMode="auto">
            <a:xfrm>
              <a:off x="7718758" y="5273057"/>
              <a:ext cx="486602" cy="568262"/>
            </a:xfrm>
            <a:custGeom>
              <a:avLst/>
              <a:gdLst>
                <a:gd name="T0" fmla="*/ 158 w 184"/>
                <a:gd name="T1" fmla="*/ 186 h 213"/>
                <a:gd name="T2" fmla="*/ 151 w 184"/>
                <a:gd name="T3" fmla="*/ 190 h 213"/>
                <a:gd name="T4" fmla="*/ 122 w 184"/>
                <a:gd name="T5" fmla="*/ 196 h 213"/>
                <a:gd name="T6" fmla="*/ 85 w 184"/>
                <a:gd name="T7" fmla="*/ 184 h 213"/>
                <a:gd name="T8" fmla="*/ 22 w 184"/>
                <a:gd name="T9" fmla="*/ 184 h 213"/>
                <a:gd name="T10" fmla="*/ 18 w 184"/>
                <a:gd name="T11" fmla="*/ 181 h 213"/>
                <a:gd name="T12" fmla="*/ 18 w 184"/>
                <a:gd name="T13" fmla="*/ 21 h 213"/>
                <a:gd name="T14" fmla="*/ 22 w 184"/>
                <a:gd name="T15" fmla="*/ 17 h 213"/>
                <a:gd name="T16" fmla="*/ 163 w 184"/>
                <a:gd name="T17" fmla="*/ 17 h 213"/>
                <a:gd name="T18" fmla="*/ 166 w 184"/>
                <a:gd name="T19" fmla="*/ 21 h 213"/>
                <a:gd name="T20" fmla="*/ 166 w 184"/>
                <a:gd name="T21" fmla="*/ 85 h 213"/>
                <a:gd name="T22" fmla="*/ 179 w 184"/>
                <a:gd name="T23" fmla="*/ 102 h 213"/>
                <a:gd name="T24" fmla="*/ 184 w 184"/>
                <a:gd name="T25" fmla="*/ 116 h 213"/>
                <a:gd name="T26" fmla="*/ 184 w 184"/>
                <a:gd name="T27" fmla="*/ 21 h 213"/>
                <a:gd name="T28" fmla="*/ 163 w 184"/>
                <a:gd name="T29" fmla="*/ 0 h 213"/>
                <a:gd name="T30" fmla="*/ 22 w 184"/>
                <a:gd name="T31" fmla="*/ 0 h 213"/>
                <a:gd name="T32" fmla="*/ 0 w 184"/>
                <a:gd name="T33" fmla="*/ 21 h 213"/>
                <a:gd name="T34" fmla="*/ 0 w 184"/>
                <a:gd name="T35" fmla="*/ 192 h 213"/>
                <a:gd name="T36" fmla="*/ 22 w 184"/>
                <a:gd name="T37" fmla="*/ 213 h 213"/>
                <a:gd name="T38" fmla="*/ 163 w 184"/>
                <a:gd name="T39" fmla="*/ 213 h 213"/>
                <a:gd name="T40" fmla="*/ 181 w 184"/>
                <a:gd name="T41" fmla="*/ 203 h 213"/>
                <a:gd name="T42" fmla="*/ 158 w 184"/>
                <a:gd name="T43" fmla="*/ 186 h 213"/>
                <a:gd name="T44" fmla="*/ 92 w 184"/>
                <a:gd name="T45" fmla="*/ 206 h 213"/>
                <a:gd name="T46" fmla="*/ 84 w 184"/>
                <a:gd name="T47" fmla="*/ 199 h 213"/>
                <a:gd name="T48" fmla="*/ 92 w 184"/>
                <a:gd name="T49" fmla="*/ 191 h 213"/>
                <a:gd name="T50" fmla="*/ 100 w 184"/>
                <a:gd name="T51" fmla="*/ 199 h 213"/>
                <a:gd name="T52" fmla="*/ 92 w 184"/>
                <a:gd name="T53" fmla="*/ 206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84" h="213">
                  <a:moveTo>
                    <a:pt x="158" y="186"/>
                  </a:moveTo>
                  <a:cubicBezTo>
                    <a:pt x="155" y="187"/>
                    <a:pt x="153" y="189"/>
                    <a:pt x="151" y="190"/>
                  </a:cubicBezTo>
                  <a:cubicBezTo>
                    <a:pt x="142" y="194"/>
                    <a:pt x="132" y="196"/>
                    <a:pt x="122" y="196"/>
                  </a:cubicBezTo>
                  <a:cubicBezTo>
                    <a:pt x="109" y="196"/>
                    <a:pt x="96" y="192"/>
                    <a:pt x="85" y="184"/>
                  </a:cubicBezTo>
                  <a:cubicBezTo>
                    <a:pt x="22" y="184"/>
                    <a:pt x="22" y="184"/>
                    <a:pt x="22" y="184"/>
                  </a:cubicBezTo>
                  <a:cubicBezTo>
                    <a:pt x="20" y="184"/>
                    <a:pt x="18" y="183"/>
                    <a:pt x="18" y="181"/>
                  </a:cubicBezTo>
                  <a:cubicBezTo>
                    <a:pt x="18" y="21"/>
                    <a:pt x="18" y="21"/>
                    <a:pt x="18" y="21"/>
                  </a:cubicBezTo>
                  <a:cubicBezTo>
                    <a:pt x="18" y="19"/>
                    <a:pt x="20" y="17"/>
                    <a:pt x="22" y="17"/>
                  </a:cubicBezTo>
                  <a:cubicBezTo>
                    <a:pt x="163" y="17"/>
                    <a:pt x="163" y="17"/>
                    <a:pt x="163" y="17"/>
                  </a:cubicBezTo>
                  <a:cubicBezTo>
                    <a:pt x="165" y="17"/>
                    <a:pt x="166" y="19"/>
                    <a:pt x="166" y="21"/>
                  </a:cubicBezTo>
                  <a:cubicBezTo>
                    <a:pt x="166" y="85"/>
                    <a:pt x="166" y="85"/>
                    <a:pt x="166" y="85"/>
                  </a:cubicBezTo>
                  <a:cubicBezTo>
                    <a:pt x="171" y="90"/>
                    <a:pt x="175" y="95"/>
                    <a:pt x="179" y="102"/>
                  </a:cubicBezTo>
                  <a:cubicBezTo>
                    <a:pt x="181" y="107"/>
                    <a:pt x="183" y="111"/>
                    <a:pt x="184" y="116"/>
                  </a:cubicBezTo>
                  <a:cubicBezTo>
                    <a:pt x="184" y="21"/>
                    <a:pt x="184" y="21"/>
                    <a:pt x="184" y="21"/>
                  </a:cubicBezTo>
                  <a:cubicBezTo>
                    <a:pt x="184" y="9"/>
                    <a:pt x="175" y="0"/>
                    <a:pt x="163" y="0"/>
                  </a:cubicBezTo>
                  <a:cubicBezTo>
                    <a:pt x="22" y="0"/>
                    <a:pt x="22" y="0"/>
                    <a:pt x="22" y="0"/>
                  </a:cubicBezTo>
                  <a:cubicBezTo>
                    <a:pt x="10" y="0"/>
                    <a:pt x="0" y="9"/>
                    <a:pt x="0" y="21"/>
                  </a:cubicBezTo>
                  <a:cubicBezTo>
                    <a:pt x="0" y="192"/>
                    <a:pt x="0" y="192"/>
                    <a:pt x="0" y="192"/>
                  </a:cubicBezTo>
                  <a:cubicBezTo>
                    <a:pt x="0" y="204"/>
                    <a:pt x="10" y="213"/>
                    <a:pt x="22" y="213"/>
                  </a:cubicBezTo>
                  <a:cubicBezTo>
                    <a:pt x="163" y="213"/>
                    <a:pt x="163" y="213"/>
                    <a:pt x="163" y="213"/>
                  </a:cubicBezTo>
                  <a:cubicBezTo>
                    <a:pt x="171" y="213"/>
                    <a:pt x="177" y="209"/>
                    <a:pt x="181" y="203"/>
                  </a:cubicBezTo>
                  <a:cubicBezTo>
                    <a:pt x="158" y="186"/>
                    <a:pt x="158" y="186"/>
                    <a:pt x="158" y="186"/>
                  </a:cubicBezTo>
                  <a:close/>
                  <a:moveTo>
                    <a:pt x="92" y="206"/>
                  </a:moveTo>
                  <a:cubicBezTo>
                    <a:pt x="88" y="206"/>
                    <a:pt x="84" y="203"/>
                    <a:pt x="84" y="199"/>
                  </a:cubicBezTo>
                  <a:cubicBezTo>
                    <a:pt x="84" y="194"/>
                    <a:pt x="88" y="191"/>
                    <a:pt x="92" y="191"/>
                  </a:cubicBezTo>
                  <a:cubicBezTo>
                    <a:pt x="96" y="191"/>
                    <a:pt x="100" y="194"/>
                    <a:pt x="100" y="199"/>
                  </a:cubicBezTo>
                  <a:cubicBezTo>
                    <a:pt x="100" y="203"/>
                    <a:pt x="96" y="206"/>
                    <a:pt x="92" y="206"/>
                  </a:cubicBezTo>
                  <a:close/>
                </a:path>
              </a:pathLst>
            </a:custGeom>
            <a:grpFill/>
            <a:ln>
              <a:solidFill>
                <a:schemeClr val="bg1"/>
              </a:solidFill>
            </a:ln>
          </p:spPr>
          <p:txBody>
            <a:bodyPr vert="horz" wrap="square" lIns="121920" tIns="60960" rIns="121920" bIns="60960" numCol="1" anchor="t" anchorCtr="0" compatLnSpc="1"/>
            <a:lstStyle/>
            <a:p>
              <a:endParaRPr lang="zh-CN" altLang="en-US" sz="2400"/>
            </a:p>
          </p:txBody>
        </p:sp>
        <p:sp>
          <p:nvSpPr>
            <p:cNvPr id="16" name="Freeform 21"/>
            <p:cNvSpPr/>
            <p:nvPr/>
          </p:nvSpPr>
          <p:spPr bwMode="auto">
            <a:xfrm>
              <a:off x="7945839" y="5635492"/>
              <a:ext cx="172268" cy="30203"/>
            </a:xfrm>
            <a:custGeom>
              <a:avLst/>
              <a:gdLst>
                <a:gd name="T0" fmla="*/ 3 w 65"/>
                <a:gd name="T1" fmla="*/ 10 h 11"/>
                <a:gd name="T2" fmla="*/ 4 w 65"/>
                <a:gd name="T3" fmla="*/ 11 h 11"/>
                <a:gd name="T4" fmla="*/ 65 w 65"/>
                <a:gd name="T5" fmla="*/ 11 h 11"/>
                <a:gd name="T6" fmla="*/ 65 w 65"/>
                <a:gd name="T7" fmla="*/ 0 h 11"/>
                <a:gd name="T8" fmla="*/ 0 w 65"/>
                <a:gd name="T9" fmla="*/ 0 h 11"/>
                <a:gd name="T10" fmla="*/ 3 w 65"/>
                <a:gd name="T11" fmla="*/ 10 h 11"/>
              </a:gdLst>
              <a:ahLst/>
              <a:cxnLst>
                <a:cxn ang="0">
                  <a:pos x="T0" y="T1"/>
                </a:cxn>
                <a:cxn ang="0">
                  <a:pos x="T2" y="T3"/>
                </a:cxn>
                <a:cxn ang="0">
                  <a:pos x="T4" y="T5"/>
                </a:cxn>
                <a:cxn ang="0">
                  <a:pos x="T6" y="T7"/>
                </a:cxn>
                <a:cxn ang="0">
                  <a:pos x="T8" y="T9"/>
                </a:cxn>
                <a:cxn ang="0">
                  <a:pos x="T10" y="T11"/>
                </a:cxn>
              </a:cxnLst>
              <a:rect l="0" t="0" r="r" b="b"/>
              <a:pathLst>
                <a:path w="65" h="11">
                  <a:moveTo>
                    <a:pt x="3" y="10"/>
                  </a:moveTo>
                  <a:cubicBezTo>
                    <a:pt x="4" y="11"/>
                    <a:pt x="4" y="11"/>
                    <a:pt x="4" y="11"/>
                  </a:cubicBezTo>
                  <a:cubicBezTo>
                    <a:pt x="65" y="11"/>
                    <a:pt x="65" y="11"/>
                    <a:pt x="65" y="11"/>
                  </a:cubicBezTo>
                  <a:cubicBezTo>
                    <a:pt x="65" y="0"/>
                    <a:pt x="65" y="0"/>
                    <a:pt x="65" y="0"/>
                  </a:cubicBezTo>
                  <a:cubicBezTo>
                    <a:pt x="0" y="0"/>
                    <a:pt x="0" y="0"/>
                    <a:pt x="0" y="0"/>
                  </a:cubicBezTo>
                  <a:cubicBezTo>
                    <a:pt x="1" y="3"/>
                    <a:pt x="2" y="7"/>
                    <a:pt x="3" y="10"/>
                  </a:cubicBezTo>
                  <a:close/>
                </a:path>
              </a:pathLst>
            </a:custGeom>
            <a:grpFill/>
            <a:ln>
              <a:solidFill>
                <a:schemeClr val="bg1"/>
              </a:solidFill>
            </a:ln>
          </p:spPr>
          <p:txBody>
            <a:bodyPr vert="horz" wrap="square" lIns="121920" tIns="60960" rIns="121920" bIns="60960" numCol="1" anchor="t" anchorCtr="0" compatLnSpc="1"/>
            <a:lstStyle/>
            <a:p>
              <a:endParaRPr lang="zh-CN" altLang="en-US" sz="2400"/>
            </a:p>
          </p:txBody>
        </p:sp>
        <p:sp>
          <p:nvSpPr>
            <p:cNvPr id="17" name="Freeform 22"/>
            <p:cNvSpPr/>
            <p:nvPr/>
          </p:nvSpPr>
          <p:spPr bwMode="auto">
            <a:xfrm>
              <a:off x="7803773" y="5635492"/>
              <a:ext cx="70474" cy="30203"/>
            </a:xfrm>
            <a:custGeom>
              <a:avLst/>
              <a:gdLst>
                <a:gd name="T0" fmla="*/ 0 w 27"/>
                <a:gd name="T1" fmla="*/ 0 h 11"/>
                <a:gd name="T2" fmla="*/ 0 w 27"/>
                <a:gd name="T3" fmla="*/ 11 h 11"/>
                <a:gd name="T4" fmla="*/ 27 w 27"/>
                <a:gd name="T5" fmla="*/ 11 h 11"/>
                <a:gd name="T6" fmla="*/ 25 w 27"/>
                <a:gd name="T7" fmla="*/ 0 h 11"/>
                <a:gd name="T8" fmla="*/ 0 w 27"/>
                <a:gd name="T9" fmla="*/ 0 h 11"/>
              </a:gdLst>
              <a:ahLst/>
              <a:cxnLst>
                <a:cxn ang="0">
                  <a:pos x="T0" y="T1"/>
                </a:cxn>
                <a:cxn ang="0">
                  <a:pos x="T2" y="T3"/>
                </a:cxn>
                <a:cxn ang="0">
                  <a:pos x="T4" y="T5"/>
                </a:cxn>
                <a:cxn ang="0">
                  <a:pos x="T6" y="T7"/>
                </a:cxn>
                <a:cxn ang="0">
                  <a:pos x="T8" y="T9"/>
                </a:cxn>
              </a:cxnLst>
              <a:rect l="0" t="0" r="r" b="b"/>
              <a:pathLst>
                <a:path w="27" h="11">
                  <a:moveTo>
                    <a:pt x="0" y="0"/>
                  </a:moveTo>
                  <a:cubicBezTo>
                    <a:pt x="0" y="11"/>
                    <a:pt x="0" y="11"/>
                    <a:pt x="0" y="11"/>
                  </a:cubicBezTo>
                  <a:cubicBezTo>
                    <a:pt x="27" y="11"/>
                    <a:pt x="27" y="11"/>
                    <a:pt x="27" y="11"/>
                  </a:cubicBezTo>
                  <a:cubicBezTo>
                    <a:pt x="26" y="7"/>
                    <a:pt x="25" y="4"/>
                    <a:pt x="25" y="0"/>
                  </a:cubicBezTo>
                  <a:lnTo>
                    <a:pt x="0" y="0"/>
                  </a:lnTo>
                  <a:close/>
                </a:path>
              </a:pathLst>
            </a:custGeom>
            <a:grpFill/>
            <a:ln>
              <a:solidFill>
                <a:schemeClr val="bg1"/>
              </a:solidFill>
            </a:ln>
          </p:spPr>
          <p:txBody>
            <a:bodyPr vert="horz" wrap="square" lIns="121920" tIns="60960" rIns="121920" bIns="60960" numCol="1" anchor="t" anchorCtr="0" compatLnSpc="1"/>
            <a:lstStyle/>
            <a:p>
              <a:endParaRPr lang="zh-CN" altLang="en-US" sz="2400"/>
            </a:p>
          </p:txBody>
        </p:sp>
        <p:sp>
          <p:nvSpPr>
            <p:cNvPr id="18" name="Freeform 23"/>
            <p:cNvSpPr/>
            <p:nvPr/>
          </p:nvSpPr>
          <p:spPr bwMode="auto">
            <a:xfrm>
              <a:off x="7945839" y="5563900"/>
              <a:ext cx="174505" cy="32440"/>
            </a:xfrm>
            <a:custGeom>
              <a:avLst/>
              <a:gdLst>
                <a:gd name="T0" fmla="*/ 5 w 66"/>
                <a:gd name="T1" fmla="*/ 0 h 12"/>
                <a:gd name="T2" fmla="*/ 1 w 66"/>
                <a:gd name="T3" fmla="*/ 9 h 12"/>
                <a:gd name="T4" fmla="*/ 0 w 66"/>
                <a:gd name="T5" fmla="*/ 12 h 12"/>
                <a:gd name="T6" fmla="*/ 66 w 66"/>
                <a:gd name="T7" fmla="*/ 12 h 12"/>
                <a:gd name="T8" fmla="*/ 66 w 66"/>
                <a:gd name="T9" fmla="*/ 5 h 12"/>
                <a:gd name="T10" fmla="*/ 63 w 66"/>
                <a:gd name="T11" fmla="*/ 0 h 12"/>
                <a:gd name="T12" fmla="*/ 5 w 66"/>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66" h="12">
                  <a:moveTo>
                    <a:pt x="5" y="0"/>
                  </a:moveTo>
                  <a:cubicBezTo>
                    <a:pt x="3" y="3"/>
                    <a:pt x="2" y="6"/>
                    <a:pt x="1" y="9"/>
                  </a:cubicBezTo>
                  <a:cubicBezTo>
                    <a:pt x="1" y="10"/>
                    <a:pt x="1" y="11"/>
                    <a:pt x="0" y="12"/>
                  </a:cubicBezTo>
                  <a:cubicBezTo>
                    <a:pt x="66" y="12"/>
                    <a:pt x="66" y="12"/>
                    <a:pt x="66" y="12"/>
                  </a:cubicBezTo>
                  <a:cubicBezTo>
                    <a:pt x="66" y="5"/>
                    <a:pt x="66" y="5"/>
                    <a:pt x="66" y="5"/>
                  </a:cubicBezTo>
                  <a:cubicBezTo>
                    <a:pt x="65" y="4"/>
                    <a:pt x="64" y="2"/>
                    <a:pt x="63" y="0"/>
                  </a:cubicBezTo>
                  <a:lnTo>
                    <a:pt x="5" y="0"/>
                  </a:lnTo>
                  <a:close/>
                </a:path>
              </a:pathLst>
            </a:custGeom>
            <a:grpFill/>
            <a:ln>
              <a:solidFill>
                <a:schemeClr val="bg1"/>
              </a:solidFill>
            </a:ln>
          </p:spPr>
          <p:txBody>
            <a:bodyPr vert="horz" wrap="square" lIns="121920" tIns="60960" rIns="121920" bIns="60960" numCol="1" anchor="t" anchorCtr="0" compatLnSpc="1"/>
            <a:lstStyle/>
            <a:p>
              <a:endParaRPr lang="zh-CN" altLang="en-US" sz="2400"/>
            </a:p>
          </p:txBody>
        </p:sp>
        <p:sp>
          <p:nvSpPr>
            <p:cNvPr id="19" name="Freeform 24"/>
            <p:cNvSpPr/>
            <p:nvPr/>
          </p:nvSpPr>
          <p:spPr bwMode="auto">
            <a:xfrm>
              <a:off x="7806011" y="5563900"/>
              <a:ext cx="68236" cy="32440"/>
            </a:xfrm>
            <a:custGeom>
              <a:avLst/>
              <a:gdLst>
                <a:gd name="T0" fmla="*/ 0 w 26"/>
                <a:gd name="T1" fmla="*/ 0 h 12"/>
                <a:gd name="T2" fmla="*/ 0 w 26"/>
                <a:gd name="T3" fmla="*/ 12 h 12"/>
                <a:gd name="T4" fmla="*/ 24 w 26"/>
                <a:gd name="T5" fmla="*/ 12 h 12"/>
                <a:gd name="T6" fmla="*/ 26 w 26"/>
                <a:gd name="T7" fmla="*/ 0 h 12"/>
                <a:gd name="T8" fmla="*/ 0 w 26"/>
                <a:gd name="T9" fmla="*/ 0 h 12"/>
              </a:gdLst>
              <a:ahLst/>
              <a:cxnLst>
                <a:cxn ang="0">
                  <a:pos x="T0" y="T1"/>
                </a:cxn>
                <a:cxn ang="0">
                  <a:pos x="T2" y="T3"/>
                </a:cxn>
                <a:cxn ang="0">
                  <a:pos x="T4" y="T5"/>
                </a:cxn>
                <a:cxn ang="0">
                  <a:pos x="T6" y="T7"/>
                </a:cxn>
                <a:cxn ang="0">
                  <a:pos x="T8" y="T9"/>
                </a:cxn>
              </a:cxnLst>
              <a:rect l="0" t="0" r="r" b="b"/>
              <a:pathLst>
                <a:path w="26" h="12">
                  <a:moveTo>
                    <a:pt x="0" y="0"/>
                  </a:moveTo>
                  <a:cubicBezTo>
                    <a:pt x="0" y="12"/>
                    <a:pt x="0" y="12"/>
                    <a:pt x="0" y="12"/>
                  </a:cubicBezTo>
                  <a:cubicBezTo>
                    <a:pt x="24" y="12"/>
                    <a:pt x="24" y="12"/>
                    <a:pt x="24" y="12"/>
                  </a:cubicBezTo>
                  <a:cubicBezTo>
                    <a:pt x="24" y="8"/>
                    <a:pt x="25" y="4"/>
                    <a:pt x="26" y="0"/>
                  </a:cubicBezTo>
                  <a:lnTo>
                    <a:pt x="0" y="0"/>
                  </a:lnTo>
                  <a:close/>
                </a:path>
              </a:pathLst>
            </a:custGeom>
            <a:grpFill/>
            <a:ln>
              <a:solidFill>
                <a:schemeClr val="bg1"/>
              </a:solidFill>
            </a:ln>
          </p:spPr>
          <p:txBody>
            <a:bodyPr vert="horz" wrap="square" lIns="121920" tIns="60960" rIns="121920" bIns="60960" numCol="1" anchor="t" anchorCtr="0" compatLnSpc="1"/>
            <a:lstStyle/>
            <a:p>
              <a:endParaRPr lang="zh-CN" altLang="en-US" sz="2400"/>
            </a:p>
          </p:txBody>
        </p:sp>
        <p:sp>
          <p:nvSpPr>
            <p:cNvPr id="20" name="Freeform 25"/>
            <p:cNvSpPr/>
            <p:nvPr/>
          </p:nvSpPr>
          <p:spPr bwMode="auto">
            <a:xfrm>
              <a:off x="7806011" y="5492308"/>
              <a:ext cx="114100" cy="31321"/>
            </a:xfrm>
            <a:custGeom>
              <a:avLst/>
              <a:gdLst>
                <a:gd name="T0" fmla="*/ 43 w 43"/>
                <a:gd name="T1" fmla="*/ 0 h 12"/>
                <a:gd name="T2" fmla="*/ 0 w 43"/>
                <a:gd name="T3" fmla="*/ 0 h 12"/>
                <a:gd name="T4" fmla="*/ 0 w 43"/>
                <a:gd name="T5" fmla="*/ 12 h 12"/>
                <a:gd name="T6" fmla="*/ 34 w 43"/>
                <a:gd name="T7" fmla="*/ 12 h 12"/>
                <a:gd name="T8" fmla="*/ 43 w 43"/>
                <a:gd name="T9" fmla="*/ 0 h 12"/>
              </a:gdLst>
              <a:ahLst/>
              <a:cxnLst>
                <a:cxn ang="0">
                  <a:pos x="T0" y="T1"/>
                </a:cxn>
                <a:cxn ang="0">
                  <a:pos x="T2" y="T3"/>
                </a:cxn>
                <a:cxn ang="0">
                  <a:pos x="T4" y="T5"/>
                </a:cxn>
                <a:cxn ang="0">
                  <a:pos x="T6" y="T7"/>
                </a:cxn>
                <a:cxn ang="0">
                  <a:pos x="T8" y="T9"/>
                </a:cxn>
              </a:cxnLst>
              <a:rect l="0" t="0" r="r" b="b"/>
              <a:pathLst>
                <a:path w="43" h="12">
                  <a:moveTo>
                    <a:pt x="43" y="0"/>
                  </a:moveTo>
                  <a:cubicBezTo>
                    <a:pt x="0" y="0"/>
                    <a:pt x="0" y="0"/>
                    <a:pt x="0" y="0"/>
                  </a:cubicBezTo>
                  <a:cubicBezTo>
                    <a:pt x="0" y="12"/>
                    <a:pt x="0" y="12"/>
                    <a:pt x="0" y="12"/>
                  </a:cubicBezTo>
                  <a:cubicBezTo>
                    <a:pt x="34" y="12"/>
                    <a:pt x="34" y="12"/>
                    <a:pt x="34" y="12"/>
                  </a:cubicBezTo>
                  <a:cubicBezTo>
                    <a:pt x="36" y="8"/>
                    <a:pt x="39" y="4"/>
                    <a:pt x="43" y="0"/>
                  </a:cubicBezTo>
                  <a:close/>
                </a:path>
              </a:pathLst>
            </a:custGeom>
            <a:grpFill/>
            <a:ln>
              <a:solidFill>
                <a:schemeClr val="bg1"/>
              </a:solidFill>
            </a:ln>
          </p:spPr>
          <p:txBody>
            <a:bodyPr vert="horz" wrap="square" lIns="121920" tIns="60960" rIns="121920" bIns="60960" numCol="1" anchor="t" anchorCtr="0" compatLnSpc="1"/>
            <a:lstStyle/>
            <a:p>
              <a:endParaRPr lang="zh-CN" altLang="en-US" sz="2400"/>
            </a:p>
          </p:txBody>
        </p:sp>
        <p:sp>
          <p:nvSpPr>
            <p:cNvPr id="21" name="Freeform 26"/>
            <p:cNvSpPr>
              <a:spLocks noEditPoints="1"/>
            </p:cNvSpPr>
            <p:nvPr/>
          </p:nvSpPr>
          <p:spPr bwMode="auto">
            <a:xfrm>
              <a:off x="7858586" y="5436377"/>
              <a:ext cx="507856" cy="441857"/>
            </a:xfrm>
            <a:custGeom>
              <a:avLst/>
              <a:gdLst>
                <a:gd name="T0" fmla="*/ 184 w 192"/>
                <a:gd name="T1" fmla="*/ 132 h 166"/>
                <a:gd name="T2" fmla="*/ 129 w 192"/>
                <a:gd name="T3" fmla="*/ 92 h 166"/>
                <a:gd name="T4" fmla="*/ 125 w 192"/>
                <a:gd name="T5" fmla="*/ 90 h 166"/>
                <a:gd name="T6" fmla="*/ 121 w 192"/>
                <a:gd name="T7" fmla="*/ 43 h 166"/>
                <a:gd name="T8" fmla="*/ 41 w 192"/>
                <a:gd name="T9" fmla="*/ 15 h 166"/>
                <a:gd name="T10" fmla="*/ 15 w 192"/>
                <a:gd name="T11" fmla="*/ 96 h 166"/>
                <a:gd name="T12" fmla="*/ 95 w 192"/>
                <a:gd name="T13" fmla="*/ 124 h 166"/>
                <a:gd name="T14" fmla="*/ 105 w 192"/>
                <a:gd name="T15" fmla="*/ 118 h 166"/>
                <a:gd name="T16" fmla="*/ 108 w 192"/>
                <a:gd name="T17" fmla="*/ 121 h 166"/>
                <a:gd name="T18" fmla="*/ 163 w 192"/>
                <a:gd name="T19" fmla="*/ 161 h 166"/>
                <a:gd name="T20" fmla="*/ 184 w 192"/>
                <a:gd name="T21" fmla="*/ 157 h 166"/>
                <a:gd name="T22" fmla="*/ 188 w 192"/>
                <a:gd name="T23" fmla="*/ 153 h 166"/>
                <a:gd name="T24" fmla="*/ 184 w 192"/>
                <a:gd name="T25" fmla="*/ 132 h 166"/>
                <a:gd name="T26" fmla="*/ 87 w 192"/>
                <a:gd name="T27" fmla="*/ 107 h 166"/>
                <a:gd name="T28" fmla="*/ 32 w 192"/>
                <a:gd name="T29" fmla="*/ 88 h 166"/>
                <a:gd name="T30" fmla="*/ 49 w 192"/>
                <a:gd name="T31" fmla="*/ 32 h 166"/>
                <a:gd name="T32" fmla="*/ 104 w 192"/>
                <a:gd name="T33" fmla="*/ 52 h 166"/>
                <a:gd name="T34" fmla="*/ 87 w 192"/>
                <a:gd name="T35" fmla="*/ 107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92" h="166">
                  <a:moveTo>
                    <a:pt x="184" y="132"/>
                  </a:moveTo>
                  <a:cubicBezTo>
                    <a:pt x="129" y="92"/>
                    <a:pt x="129" y="92"/>
                    <a:pt x="129" y="92"/>
                  </a:cubicBezTo>
                  <a:cubicBezTo>
                    <a:pt x="128" y="91"/>
                    <a:pt x="126" y="90"/>
                    <a:pt x="125" y="90"/>
                  </a:cubicBezTo>
                  <a:cubicBezTo>
                    <a:pt x="130" y="75"/>
                    <a:pt x="129" y="58"/>
                    <a:pt x="121" y="43"/>
                  </a:cubicBezTo>
                  <a:cubicBezTo>
                    <a:pt x="106" y="13"/>
                    <a:pt x="70" y="0"/>
                    <a:pt x="41" y="15"/>
                  </a:cubicBezTo>
                  <a:cubicBezTo>
                    <a:pt x="11" y="30"/>
                    <a:pt x="0" y="66"/>
                    <a:pt x="15" y="96"/>
                  </a:cubicBezTo>
                  <a:cubicBezTo>
                    <a:pt x="30" y="126"/>
                    <a:pt x="66" y="139"/>
                    <a:pt x="95" y="124"/>
                  </a:cubicBezTo>
                  <a:cubicBezTo>
                    <a:pt x="99" y="122"/>
                    <a:pt x="102" y="120"/>
                    <a:pt x="105" y="118"/>
                  </a:cubicBezTo>
                  <a:cubicBezTo>
                    <a:pt x="106" y="119"/>
                    <a:pt x="107" y="120"/>
                    <a:pt x="108" y="121"/>
                  </a:cubicBezTo>
                  <a:cubicBezTo>
                    <a:pt x="163" y="161"/>
                    <a:pt x="163" y="161"/>
                    <a:pt x="163" y="161"/>
                  </a:cubicBezTo>
                  <a:cubicBezTo>
                    <a:pt x="170" y="166"/>
                    <a:pt x="179" y="164"/>
                    <a:pt x="184" y="157"/>
                  </a:cubicBezTo>
                  <a:cubicBezTo>
                    <a:pt x="188" y="153"/>
                    <a:pt x="188" y="153"/>
                    <a:pt x="188" y="153"/>
                  </a:cubicBezTo>
                  <a:cubicBezTo>
                    <a:pt x="192" y="146"/>
                    <a:pt x="191" y="137"/>
                    <a:pt x="184" y="132"/>
                  </a:cubicBezTo>
                  <a:close/>
                  <a:moveTo>
                    <a:pt x="87" y="107"/>
                  </a:moveTo>
                  <a:cubicBezTo>
                    <a:pt x="67" y="117"/>
                    <a:pt x="42" y="108"/>
                    <a:pt x="32" y="88"/>
                  </a:cubicBezTo>
                  <a:cubicBezTo>
                    <a:pt x="22" y="67"/>
                    <a:pt x="29" y="42"/>
                    <a:pt x="49" y="32"/>
                  </a:cubicBezTo>
                  <a:cubicBezTo>
                    <a:pt x="69" y="22"/>
                    <a:pt x="94" y="31"/>
                    <a:pt x="104" y="52"/>
                  </a:cubicBezTo>
                  <a:cubicBezTo>
                    <a:pt x="114" y="72"/>
                    <a:pt x="107" y="97"/>
                    <a:pt x="87" y="107"/>
                  </a:cubicBezTo>
                  <a:close/>
                </a:path>
              </a:pathLst>
            </a:custGeom>
            <a:grpFill/>
            <a:ln>
              <a:solidFill>
                <a:schemeClr val="bg1"/>
              </a:solidFill>
            </a:ln>
          </p:spPr>
          <p:txBody>
            <a:bodyPr vert="horz" wrap="square" lIns="121920" tIns="60960" rIns="121920" bIns="60960" numCol="1" anchor="t" anchorCtr="0" compatLnSpc="1"/>
            <a:lstStyle/>
            <a:p>
              <a:endParaRPr lang="zh-CN" altLang="en-US" sz="2400"/>
            </a:p>
          </p:txBody>
        </p:sp>
      </p:grpSp>
      <p:sp>
        <p:nvSpPr>
          <p:cNvPr id="22" name="文本框 21"/>
          <p:cNvSpPr txBox="1"/>
          <p:nvPr/>
        </p:nvSpPr>
        <p:spPr>
          <a:xfrm>
            <a:off x="5060996" y="3788291"/>
            <a:ext cx="2301594" cy="458908"/>
          </a:xfrm>
          <a:prstGeom prst="rect">
            <a:avLst/>
          </a:prstGeom>
          <a:noFill/>
        </p:spPr>
        <p:txBody>
          <a:bodyPr wrap="square" rtlCol="0">
            <a:spAutoFit/>
          </a:bodyPr>
          <a:lstStyle/>
          <a:p>
            <a:pPr marL="285750" marR="0" lvl="0" indent="-285750" algn="l" defTabSz="914400" rtl="0" eaLnBrk="1" fontAlgn="auto" latinLnBrk="0" hangingPunct="1">
              <a:lnSpc>
                <a:spcPct val="150000"/>
              </a:lnSpc>
              <a:spcBef>
                <a:spcPts val="0"/>
              </a:spcBef>
              <a:spcAft>
                <a:spcPts val="0"/>
              </a:spcAft>
              <a:buClrTx/>
              <a:buSzTx/>
              <a:buFont typeface="Wingdings" panose="05000000000000000000" pitchFamily="2" charset="2"/>
              <a:buChar char="ü"/>
              <a:defRPr/>
            </a:pPr>
            <a:r>
              <a:rPr lang="zh-CN" altLang="en-US" dirty="0">
                <a:solidFill>
                  <a:srgbClr val="FFFFFF"/>
                </a:solidFill>
                <a:latin typeface="方正兰亭细黑_GBK" panose="02000000000000000000" pitchFamily="2" charset="-122"/>
                <a:ea typeface="方正兰亭细黑_GBK" panose="02000000000000000000" pitchFamily="2" charset="-122"/>
              </a:rPr>
              <a:t>后续工作安排表</a:t>
            </a:r>
            <a:endParaRPr kumimoji="0" lang="en-US" altLang="zh-CN" sz="1800" b="0" i="0" u="none" strike="noStrike" kern="1200" cap="none" spc="0" normalizeH="0" baseline="0" noProof="0" dirty="0">
              <a:ln>
                <a:noFill/>
              </a:ln>
              <a:solidFill>
                <a:srgbClr val="FFFFFF"/>
              </a:solidFill>
              <a:effectLst/>
              <a:uLnTx/>
              <a:uFillTx/>
              <a:latin typeface="方正兰亭细黑_GBK" panose="02000000000000000000" pitchFamily="2" charset="-122"/>
              <a:ea typeface="方正兰亭细黑_GBK" panose="02000000000000000000" pitchFamily="2" charset="-122"/>
              <a:cs typeface="+mn-cs"/>
            </a:endParaRPr>
          </a:p>
        </p:txBody>
      </p:sp>
    </p:spTree>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outVertical)">
                                      <p:cBhvr>
                                        <p:cTn id="7" dur="500"/>
                                        <p:tgtEl>
                                          <p:spTgt spid="11"/>
                                        </p:tgtEl>
                                      </p:cBhvr>
                                    </p:animEffect>
                                  </p:childTnLst>
                                </p:cTn>
                              </p:par>
                            </p:childTnLst>
                          </p:cTn>
                        </p:par>
                        <p:par>
                          <p:cTn id="8" fill="hold">
                            <p:stCondLst>
                              <p:cond delay="500"/>
                            </p:stCondLst>
                            <p:childTnLst>
                              <p:par>
                                <p:cTn id="9" presetID="12" presetClass="entr" presetSubtype="1"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p:tgtEl>
                                          <p:spTgt spid="12"/>
                                        </p:tgtEl>
                                        <p:attrNameLst>
                                          <p:attrName>ppt_y</p:attrName>
                                        </p:attrNameLst>
                                      </p:cBhvr>
                                      <p:tavLst>
                                        <p:tav tm="0">
                                          <p:val>
                                            <p:strVal val="#ppt_y-#ppt_h*1.125000"/>
                                          </p:val>
                                        </p:tav>
                                        <p:tav tm="100000">
                                          <p:val>
                                            <p:strVal val="#ppt_y"/>
                                          </p:val>
                                        </p:tav>
                                      </p:tavLst>
                                    </p:anim>
                                    <p:animEffect transition="in" filter="wipe(down)">
                                      <p:cBhvr>
                                        <p:cTn id="12" dur="500"/>
                                        <p:tgtEl>
                                          <p:spTgt spid="12"/>
                                        </p:tgtEl>
                                      </p:cBhvr>
                                    </p:animEffect>
                                  </p:childTnLst>
                                </p:cTn>
                              </p:par>
                            </p:childTnLst>
                          </p:cTn>
                        </p:par>
                        <p:par>
                          <p:cTn id="13" fill="hold">
                            <p:stCondLst>
                              <p:cond delay="1000"/>
                            </p:stCondLst>
                            <p:childTnLst>
                              <p:par>
                                <p:cTn id="14" presetID="2" presetClass="entr" presetSubtype="1" fill="hold" grpId="0" nodeType="after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additive="base">
                                        <p:cTn id="16" dur="500" fill="hold"/>
                                        <p:tgtEl>
                                          <p:spTgt spid="9"/>
                                        </p:tgtEl>
                                        <p:attrNameLst>
                                          <p:attrName>ppt_x</p:attrName>
                                        </p:attrNameLst>
                                      </p:cBhvr>
                                      <p:tavLst>
                                        <p:tav tm="0">
                                          <p:val>
                                            <p:strVal val="#ppt_x"/>
                                          </p:val>
                                        </p:tav>
                                        <p:tav tm="100000">
                                          <p:val>
                                            <p:strVal val="#ppt_x"/>
                                          </p:val>
                                        </p:tav>
                                      </p:tavLst>
                                    </p:anim>
                                    <p:anim calcmode="lin" valueType="num">
                                      <p:cBhvr additive="base">
                                        <p:cTn id="17" dur="500" fill="hold"/>
                                        <p:tgtEl>
                                          <p:spTgt spid="9"/>
                                        </p:tgtEl>
                                        <p:attrNameLst>
                                          <p:attrName>ppt_y</p:attrName>
                                        </p:attrNameLst>
                                      </p:cBhvr>
                                      <p:tavLst>
                                        <p:tav tm="0">
                                          <p:val>
                                            <p:strVal val="0-#ppt_h/2"/>
                                          </p:val>
                                        </p:tav>
                                        <p:tav tm="100000">
                                          <p:val>
                                            <p:strVal val="#ppt_y"/>
                                          </p:val>
                                        </p:tav>
                                      </p:tavLst>
                                    </p:anim>
                                  </p:childTnLst>
                                </p:cTn>
                              </p:par>
                              <p:par>
                                <p:cTn id="18" presetID="2" presetClass="entr" presetSubtype="1" fill="hold" nodeType="withEffect">
                                  <p:stCondLst>
                                    <p:cond delay="0"/>
                                  </p:stCondLst>
                                  <p:childTnLst>
                                    <p:set>
                                      <p:cBhvr>
                                        <p:cTn id="19" dur="1" fill="hold">
                                          <p:stCondLst>
                                            <p:cond delay="0"/>
                                          </p:stCondLst>
                                        </p:cTn>
                                        <p:tgtEl>
                                          <p:spTgt spid="2"/>
                                        </p:tgtEl>
                                        <p:attrNameLst>
                                          <p:attrName>style.visibility</p:attrName>
                                        </p:attrNameLst>
                                      </p:cBhvr>
                                      <p:to>
                                        <p:strVal val="visible"/>
                                      </p:to>
                                    </p:set>
                                    <p:anim calcmode="lin" valueType="num">
                                      <p:cBhvr additive="base">
                                        <p:cTn id="20" dur="500" fill="hold"/>
                                        <p:tgtEl>
                                          <p:spTgt spid="2"/>
                                        </p:tgtEl>
                                        <p:attrNameLst>
                                          <p:attrName>ppt_x</p:attrName>
                                        </p:attrNameLst>
                                      </p:cBhvr>
                                      <p:tavLst>
                                        <p:tav tm="0">
                                          <p:val>
                                            <p:strVal val="#ppt_x"/>
                                          </p:val>
                                        </p:tav>
                                        <p:tav tm="100000">
                                          <p:val>
                                            <p:strVal val="#ppt_x"/>
                                          </p:val>
                                        </p:tav>
                                      </p:tavLst>
                                    </p:anim>
                                    <p:anim calcmode="lin" valueType="num">
                                      <p:cBhvr additive="base">
                                        <p:cTn id="21" dur="500" fill="hold"/>
                                        <p:tgtEl>
                                          <p:spTgt spid="2"/>
                                        </p:tgtEl>
                                        <p:attrNameLst>
                                          <p:attrName>ppt_y</p:attrName>
                                        </p:attrNameLst>
                                      </p:cBhvr>
                                      <p:tavLst>
                                        <p:tav tm="0">
                                          <p:val>
                                            <p:strVal val="0-#ppt_h/2"/>
                                          </p:val>
                                        </p:tav>
                                        <p:tav tm="100000">
                                          <p:val>
                                            <p:strVal val="#ppt_y"/>
                                          </p:val>
                                        </p:tav>
                                      </p:tavLst>
                                    </p:anim>
                                  </p:childTnLst>
                                </p:cTn>
                              </p:par>
                            </p:childTnLst>
                          </p:cTn>
                        </p:par>
                        <p:par>
                          <p:cTn id="22" fill="hold">
                            <p:stCondLst>
                              <p:cond delay="1500"/>
                            </p:stCondLst>
                            <p:childTnLst>
                              <p:par>
                                <p:cTn id="23" presetID="12" presetClass="entr" presetSubtype="1" fill="hold" grpId="0" nodeType="afterEffect">
                                  <p:stCondLst>
                                    <p:cond delay="0"/>
                                  </p:stCondLst>
                                  <p:childTnLst>
                                    <p:set>
                                      <p:cBhvr>
                                        <p:cTn id="24" dur="1" fill="hold">
                                          <p:stCondLst>
                                            <p:cond delay="0"/>
                                          </p:stCondLst>
                                        </p:cTn>
                                        <p:tgtEl>
                                          <p:spTgt spid="22"/>
                                        </p:tgtEl>
                                        <p:attrNameLst>
                                          <p:attrName>style.visibility</p:attrName>
                                        </p:attrNameLst>
                                      </p:cBhvr>
                                      <p:to>
                                        <p:strVal val="visible"/>
                                      </p:to>
                                    </p:set>
                                    <p:anim calcmode="lin" valueType="num">
                                      <p:cBhvr additive="base">
                                        <p:cTn id="25" dur="500"/>
                                        <p:tgtEl>
                                          <p:spTgt spid="22"/>
                                        </p:tgtEl>
                                        <p:attrNameLst>
                                          <p:attrName>ppt_y</p:attrName>
                                        </p:attrNameLst>
                                      </p:cBhvr>
                                      <p:tavLst>
                                        <p:tav tm="0">
                                          <p:val>
                                            <p:strVal val="#ppt_y-#ppt_h*1.125000"/>
                                          </p:val>
                                        </p:tav>
                                        <p:tav tm="100000">
                                          <p:val>
                                            <p:strVal val="#ppt_y"/>
                                          </p:val>
                                        </p:tav>
                                      </p:tavLst>
                                    </p:anim>
                                    <p:animEffect transition="in" filter="wipe(down)">
                                      <p:cBhvr>
                                        <p:cTn id="26"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9" grpId="0" bldLvl="0" animBg="1"/>
      <p:bldP spid="2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 name="矩形: 圆角 122"/>
          <p:cNvSpPr/>
          <p:nvPr/>
        </p:nvSpPr>
        <p:spPr>
          <a:xfrm>
            <a:off x="7339767" y="2080308"/>
            <a:ext cx="1454512" cy="1075719"/>
          </a:xfrm>
          <a:prstGeom prst="roundRect">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4" name="矩形: 圆角 123"/>
          <p:cNvSpPr/>
          <p:nvPr/>
        </p:nvSpPr>
        <p:spPr>
          <a:xfrm>
            <a:off x="2543280" y="2065727"/>
            <a:ext cx="1454512" cy="1075719"/>
          </a:xfrm>
          <a:prstGeom prst="roundRect">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5" name="矩形: 圆角 124"/>
          <p:cNvSpPr/>
          <p:nvPr/>
        </p:nvSpPr>
        <p:spPr>
          <a:xfrm>
            <a:off x="7370685" y="4792350"/>
            <a:ext cx="1535459" cy="1075719"/>
          </a:xfrm>
          <a:prstGeom prst="roundRect">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6" name="矩形: 圆角 125"/>
          <p:cNvSpPr/>
          <p:nvPr/>
        </p:nvSpPr>
        <p:spPr>
          <a:xfrm>
            <a:off x="4909530" y="4771725"/>
            <a:ext cx="1482276" cy="1238458"/>
          </a:xfrm>
          <a:prstGeom prst="roundRect">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7" name="矩形: 圆角 126"/>
          <p:cNvSpPr/>
          <p:nvPr/>
        </p:nvSpPr>
        <p:spPr>
          <a:xfrm>
            <a:off x="2642387" y="4774308"/>
            <a:ext cx="1454512" cy="1075719"/>
          </a:xfrm>
          <a:prstGeom prst="roundRect">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4"/>
          <p:cNvSpPr/>
          <p:nvPr/>
        </p:nvSpPr>
        <p:spPr>
          <a:xfrm>
            <a:off x="0" y="0"/>
            <a:ext cx="12192000" cy="819632"/>
          </a:xfrm>
          <a:prstGeom prst="rect">
            <a:avLst/>
          </a:prstGeom>
          <a:solidFill>
            <a:schemeClr val="bg1"/>
          </a:solidFill>
          <a:ln>
            <a:noFill/>
          </a:ln>
          <a:effectLst>
            <a:outerShdw blurRad="228600" dist="50800" dir="5400000" algn="t" rotWithShape="0">
              <a:schemeClr val="tx1">
                <a:alpha val="4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88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5" name="TextBox 6"/>
          <p:cNvSpPr txBox="1"/>
          <p:nvPr/>
        </p:nvSpPr>
        <p:spPr>
          <a:xfrm>
            <a:off x="3385109" y="238312"/>
            <a:ext cx="1344000" cy="343159"/>
          </a:xfrm>
          <a:prstGeom prst="rect">
            <a:avLst/>
          </a:prstGeom>
          <a:noFill/>
        </p:spPr>
        <p:txBody>
          <a:bodyPr wrap="square" lIns="0" tIns="48000" rIns="0" bIns="48000"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600" b="1" dirty="0">
                <a:solidFill>
                  <a:prstClr val="white"/>
                </a:solidFill>
                <a:latin typeface="微软雅黑" panose="020B0503020204020204" charset="-122"/>
                <a:ea typeface="微软雅黑" panose="020B0503020204020204" charset="-122"/>
              </a:rPr>
              <a:t>研究课题</a:t>
            </a:r>
            <a:endParaRPr kumimoji="0" lang="zh-CN" altLang="en-US" sz="16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sp>
        <p:nvSpPr>
          <p:cNvPr id="6" name="TextBox 10"/>
          <p:cNvSpPr txBox="1"/>
          <p:nvPr/>
        </p:nvSpPr>
        <p:spPr>
          <a:xfrm>
            <a:off x="8595794" y="263264"/>
            <a:ext cx="1344000" cy="343159"/>
          </a:xfrm>
          <a:prstGeom prst="rect">
            <a:avLst/>
          </a:prstGeom>
          <a:noFill/>
        </p:spPr>
        <p:txBody>
          <a:bodyPr wrap="square" lIns="0" tIns="48000" rIns="0" bIns="48000"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600" b="1" i="0" u="none" strike="noStrike" kern="1200" cap="none" spc="0" normalizeH="0" baseline="0" noProof="0" dirty="0">
                <a:ln>
                  <a:noFill/>
                </a:ln>
                <a:solidFill>
                  <a:prstClr val="white">
                    <a:lumMod val="50000"/>
                  </a:prstClr>
                </a:solidFill>
                <a:effectLst/>
                <a:uLnTx/>
                <a:uFillTx/>
                <a:latin typeface="微软雅黑" panose="020B0503020204020204" charset="-122"/>
                <a:ea typeface="微软雅黑" panose="020B0503020204020204" charset="-122"/>
                <a:cs typeface="+mn-cs"/>
              </a:rPr>
              <a:t>已完成工作</a:t>
            </a:r>
          </a:p>
        </p:txBody>
      </p:sp>
      <p:pic>
        <p:nvPicPr>
          <p:cNvPr id="7" name="图片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3137" y="39807"/>
            <a:ext cx="2516121" cy="738472"/>
          </a:xfrm>
          <a:prstGeom prst="rect">
            <a:avLst/>
          </a:prstGeom>
        </p:spPr>
      </p:pic>
      <p:sp>
        <p:nvSpPr>
          <p:cNvPr id="9" name="TextBox 6"/>
          <p:cNvSpPr txBox="1"/>
          <p:nvPr/>
        </p:nvSpPr>
        <p:spPr>
          <a:xfrm>
            <a:off x="3391292" y="243916"/>
            <a:ext cx="1344000" cy="343159"/>
          </a:xfrm>
          <a:prstGeom prst="rect">
            <a:avLst/>
          </a:prstGeom>
          <a:noFill/>
        </p:spPr>
        <p:txBody>
          <a:bodyPr wrap="square" lIns="0" tIns="48000" rIns="0" bIns="48000"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600" b="1" dirty="0">
                <a:solidFill>
                  <a:schemeClr val="bg1">
                    <a:lumMod val="50000"/>
                  </a:schemeClr>
                </a:solidFill>
                <a:latin typeface="微软雅黑" panose="020B0503020204020204" charset="-122"/>
                <a:ea typeface="微软雅黑" panose="020B0503020204020204" charset="-122"/>
              </a:rPr>
              <a:t>研究背景</a:t>
            </a:r>
            <a:endParaRPr kumimoji="0" lang="zh-CN" altLang="en-US" sz="1600" b="1" i="0" u="none" strike="noStrike" kern="1200" cap="none" spc="0" normalizeH="0" baseline="0" noProof="0" dirty="0">
              <a:ln>
                <a:noFill/>
              </a:ln>
              <a:solidFill>
                <a:schemeClr val="bg1">
                  <a:lumMod val="50000"/>
                </a:schemeClr>
              </a:solidFill>
              <a:effectLst/>
              <a:uLnTx/>
              <a:uFillTx/>
              <a:latin typeface="微软雅黑" panose="020B0503020204020204" charset="-122"/>
              <a:ea typeface="微软雅黑" panose="020B0503020204020204" charset="-122"/>
              <a:cs typeface="+mn-cs"/>
            </a:endParaRPr>
          </a:p>
        </p:txBody>
      </p:sp>
      <p:cxnSp>
        <p:nvCxnSpPr>
          <p:cNvPr id="11" name="直接连接符 10"/>
          <p:cNvCxnSpPr/>
          <p:nvPr/>
        </p:nvCxnSpPr>
        <p:spPr>
          <a:xfrm>
            <a:off x="6802733" y="313246"/>
            <a:ext cx="0" cy="24581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8480206" y="313246"/>
            <a:ext cx="0" cy="24581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10077711" y="313246"/>
            <a:ext cx="0" cy="24581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8" name="TextBox 7"/>
          <p:cNvSpPr txBox="1"/>
          <p:nvPr/>
        </p:nvSpPr>
        <p:spPr>
          <a:xfrm>
            <a:off x="5091743" y="258829"/>
            <a:ext cx="1522895" cy="343159"/>
          </a:xfrm>
          <a:prstGeom prst="rect">
            <a:avLst/>
          </a:prstGeom>
          <a:noFill/>
        </p:spPr>
        <p:txBody>
          <a:bodyPr wrap="square" lIns="0" tIns="48000" rIns="0" bIns="48000"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600" b="1" i="0" u="none" strike="noStrike" kern="1200" cap="none" spc="0" normalizeH="0" baseline="0" noProof="0" dirty="0">
                <a:ln>
                  <a:noFill/>
                </a:ln>
                <a:solidFill>
                  <a:schemeClr val="bg1">
                    <a:lumMod val="50000"/>
                  </a:schemeClr>
                </a:solidFill>
                <a:effectLst/>
                <a:uLnTx/>
                <a:uFillTx/>
                <a:latin typeface="微软雅黑" panose="020B0503020204020204" charset="-122"/>
                <a:ea typeface="微软雅黑" panose="020B0503020204020204" charset="-122"/>
                <a:cs typeface="+mn-cs"/>
              </a:rPr>
              <a:t>研究现状</a:t>
            </a:r>
          </a:p>
        </p:txBody>
      </p:sp>
      <p:cxnSp>
        <p:nvCxnSpPr>
          <p:cNvPr id="19" name="直接连接符 18"/>
          <p:cNvCxnSpPr/>
          <p:nvPr/>
        </p:nvCxnSpPr>
        <p:spPr>
          <a:xfrm>
            <a:off x="4817552" y="301694"/>
            <a:ext cx="0" cy="24581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0" name="TextBox 9"/>
          <p:cNvSpPr txBox="1"/>
          <p:nvPr/>
        </p:nvSpPr>
        <p:spPr>
          <a:xfrm>
            <a:off x="6918321" y="258829"/>
            <a:ext cx="1344000" cy="343159"/>
          </a:xfrm>
          <a:prstGeom prst="rect">
            <a:avLst/>
          </a:prstGeom>
          <a:noFill/>
        </p:spPr>
        <p:txBody>
          <a:bodyPr wrap="square" lIns="0" tIns="48000" rIns="0" bIns="48000"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600" b="1" i="0" u="none" strike="noStrike" kern="1200" cap="none" spc="0" normalizeH="0" baseline="0" noProof="0" dirty="0">
                <a:ln>
                  <a:noFill/>
                </a:ln>
                <a:solidFill>
                  <a:schemeClr val="bg2">
                    <a:lumMod val="50000"/>
                  </a:schemeClr>
                </a:solidFill>
                <a:effectLst/>
                <a:uLnTx/>
                <a:uFillTx/>
                <a:latin typeface="微软雅黑" panose="020B0503020204020204" charset="-122"/>
                <a:ea typeface="微软雅黑" panose="020B0503020204020204" charset="-122"/>
                <a:cs typeface="+mn-cs"/>
              </a:rPr>
              <a:t>课题研究内容</a:t>
            </a:r>
          </a:p>
        </p:txBody>
      </p:sp>
      <p:sp>
        <p:nvSpPr>
          <p:cNvPr id="22" name="矩形 21"/>
          <p:cNvSpPr/>
          <p:nvPr/>
        </p:nvSpPr>
        <p:spPr>
          <a:xfrm>
            <a:off x="10355352" y="0"/>
            <a:ext cx="1635315" cy="819632"/>
          </a:xfrm>
          <a:prstGeom prst="rect">
            <a:avLst/>
          </a:prstGeom>
          <a:solidFill>
            <a:srgbClr val="0242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400" b="1"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1"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17" name="TextBox 11"/>
          <p:cNvSpPr txBox="1"/>
          <p:nvPr/>
        </p:nvSpPr>
        <p:spPr>
          <a:xfrm>
            <a:off x="10344701" y="258829"/>
            <a:ext cx="1635315" cy="343159"/>
          </a:xfrm>
          <a:prstGeom prst="rect">
            <a:avLst/>
          </a:prstGeom>
          <a:noFill/>
        </p:spPr>
        <p:txBody>
          <a:bodyPr wrap="square" lIns="0" tIns="48000" rIns="0" bIns="48000"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600" b="1" dirty="0">
                <a:solidFill>
                  <a:schemeClr val="bg1"/>
                </a:solidFill>
                <a:latin typeface="微软雅黑" panose="020B0503020204020204" charset="-122"/>
                <a:ea typeface="微软雅黑" panose="020B0503020204020204" charset="-122"/>
              </a:rPr>
              <a:t>后续计划安排</a:t>
            </a:r>
            <a:endParaRPr kumimoji="0" lang="zh-CN" altLang="en-US" sz="1600" b="1" i="0" u="none" strike="noStrike" kern="1200" cap="none" spc="0" normalizeH="0" baseline="0" noProof="0" dirty="0">
              <a:ln>
                <a:noFill/>
              </a:ln>
              <a:solidFill>
                <a:schemeClr val="bg1"/>
              </a:solidFill>
              <a:effectLst/>
              <a:uLnTx/>
              <a:uFillTx/>
              <a:latin typeface="微软雅黑" panose="020B0503020204020204" charset="-122"/>
              <a:ea typeface="微软雅黑" panose="020B0503020204020204" charset="-122"/>
              <a:cs typeface="+mn-cs"/>
            </a:endParaRPr>
          </a:p>
        </p:txBody>
      </p:sp>
      <p:cxnSp>
        <p:nvCxnSpPr>
          <p:cNvPr id="25" name="直接连接符 24"/>
          <p:cNvCxnSpPr/>
          <p:nvPr/>
        </p:nvCxnSpPr>
        <p:spPr>
          <a:xfrm>
            <a:off x="2683244" y="3217257"/>
            <a:ext cx="6069185"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28" name="箭头: 右 27"/>
          <p:cNvSpPr/>
          <p:nvPr/>
        </p:nvSpPr>
        <p:spPr>
          <a:xfrm>
            <a:off x="4209759" y="2443604"/>
            <a:ext cx="583956" cy="274197"/>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弧形 28"/>
          <p:cNvSpPr/>
          <p:nvPr/>
        </p:nvSpPr>
        <p:spPr>
          <a:xfrm>
            <a:off x="8490666" y="3217533"/>
            <a:ext cx="515958" cy="689186"/>
          </a:xfrm>
          <a:prstGeom prst="arc">
            <a:avLst/>
          </a:prstGeom>
          <a:ln w="19050"/>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71" name="弧形 70"/>
          <p:cNvSpPr/>
          <p:nvPr/>
        </p:nvSpPr>
        <p:spPr>
          <a:xfrm rot="5400000">
            <a:off x="8405692" y="4083282"/>
            <a:ext cx="515958" cy="689186"/>
          </a:xfrm>
          <a:prstGeom prst="arc">
            <a:avLst/>
          </a:prstGeom>
          <a:ln w="19050"/>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cxnSp>
        <p:nvCxnSpPr>
          <p:cNvPr id="74" name="直接连接符 73"/>
          <p:cNvCxnSpPr/>
          <p:nvPr/>
        </p:nvCxnSpPr>
        <p:spPr>
          <a:xfrm>
            <a:off x="2609726" y="4685183"/>
            <a:ext cx="6069185" cy="0"/>
          </a:xfrm>
          <a:prstGeom prst="line">
            <a:avLst/>
          </a:prstGeom>
          <a:ln w="19050">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75" name="矩形: 圆角 74"/>
          <p:cNvSpPr/>
          <p:nvPr/>
        </p:nvSpPr>
        <p:spPr>
          <a:xfrm>
            <a:off x="4966353" y="1878277"/>
            <a:ext cx="1454512" cy="1270340"/>
          </a:xfrm>
          <a:prstGeom prst="roundRect">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箭头: 右 79"/>
          <p:cNvSpPr/>
          <p:nvPr/>
        </p:nvSpPr>
        <p:spPr>
          <a:xfrm>
            <a:off x="6578559" y="2443603"/>
            <a:ext cx="583956" cy="274197"/>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箭头: 右 81"/>
          <p:cNvSpPr/>
          <p:nvPr/>
        </p:nvSpPr>
        <p:spPr>
          <a:xfrm flipH="1">
            <a:off x="6564884" y="5196193"/>
            <a:ext cx="583956" cy="274197"/>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箭头: 右 82"/>
          <p:cNvSpPr/>
          <p:nvPr/>
        </p:nvSpPr>
        <p:spPr>
          <a:xfrm flipH="1">
            <a:off x="4155846" y="5175070"/>
            <a:ext cx="583956" cy="274197"/>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4" name="箭头: 右 83"/>
          <p:cNvSpPr/>
          <p:nvPr/>
        </p:nvSpPr>
        <p:spPr>
          <a:xfrm rot="16200000" flipH="1">
            <a:off x="8501922" y="3835988"/>
            <a:ext cx="583956" cy="274197"/>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文本框 86"/>
          <p:cNvSpPr txBox="1"/>
          <p:nvPr/>
        </p:nvSpPr>
        <p:spPr>
          <a:xfrm>
            <a:off x="2651604" y="3233305"/>
            <a:ext cx="1590964" cy="307777"/>
          </a:xfrm>
          <a:prstGeom prst="rect">
            <a:avLst/>
          </a:prstGeom>
          <a:noFill/>
        </p:spPr>
        <p:txBody>
          <a:bodyPr wrap="square">
            <a:spAutoFit/>
          </a:bodyPr>
          <a:lstStyle/>
          <a:p>
            <a:r>
              <a:rPr lang="en-US" altLang="zh-CN" sz="1400" kern="100" dirty="0">
                <a:solidFill>
                  <a:srgbClr val="000000"/>
                </a:solidFill>
                <a:latin typeface="Times New Roman" panose="02020603050405020304" charset="0"/>
                <a:ea typeface="宋体" panose="02010600030101010101" pitchFamily="2" charset="-122"/>
              </a:rPr>
              <a:t>2025.07-2025.09</a:t>
            </a:r>
            <a:endParaRPr lang="zh-CN" altLang="en-US" sz="1400" kern="100" dirty="0">
              <a:solidFill>
                <a:srgbClr val="000000"/>
              </a:solidFill>
              <a:latin typeface="Times New Roman" panose="02020603050405020304" charset="0"/>
              <a:ea typeface="宋体" panose="02010600030101010101" pitchFamily="2" charset="-122"/>
            </a:endParaRPr>
          </a:p>
        </p:txBody>
      </p:sp>
      <p:sp>
        <p:nvSpPr>
          <p:cNvPr id="90" name="文本框 89"/>
          <p:cNvSpPr txBox="1"/>
          <p:nvPr/>
        </p:nvSpPr>
        <p:spPr>
          <a:xfrm>
            <a:off x="5034138" y="3260497"/>
            <a:ext cx="1590964" cy="307777"/>
          </a:xfrm>
          <a:prstGeom prst="rect">
            <a:avLst/>
          </a:prstGeom>
          <a:noFill/>
        </p:spPr>
        <p:txBody>
          <a:bodyPr wrap="square">
            <a:spAutoFit/>
          </a:bodyPr>
          <a:lstStyle>
            <a:defPPr>
              <a:defRPr lang="zh-CN"/>
            </a:defPPr>
            <a:lvl1pPr>
              <a:defRPr sz="1400" kern="100">
                <a:solidFill>
                  <a:srgbClr val="000000"/>
                </a:solidFill>
                <a:effectLst/>
                <a:latin typeface="Times New Roman" panose="02020603050405020304" charset="0"/>
                <a:ea typeface="宋体" panose="02010600030101010101" pitchFamily="2" charset="-122"/>
              </a:defRPr>
            </a:lvl1pPr>
          </a:lstStyle>
          <a:p>
            <a:r>
              <a:rPr lang="en-US" altLang="zh-CN" dirty="0"/>
              <a:t>2025.09-2025.10</a:t>
            </a:r>
            <a:endParaRPr lang="zh-CN" altLang="en-US" dirty="0"/>
          </a:p>
        </p:txBody>
      </p:sp>
      <p:sp>
        <p:nvSpPr>
          <p:cNvPr id="93" name="文本框 92"/>
          <p:cNvSpPr txBox="1"/>
          <p:nvPr/>
        </p:nvSpPr>
        <p:spPr>
          <a:xfrm>
            <a:off x="7416672" y="3266372"/>
            <a:ext cx="1632190" cy="307777"/>
          </a:xfrm>
          <a:prstGeom prst="rect">
            <a:avLst/>
          </a:prstGeom>
          <a:noFill/>
        </p:spPr>
        <p:txBody>
          <a:bodyPr wrap="square">
            <a:spAutoFit/>
          </a:bodyPr>
          <a:lstStyle>
            <a:defPPr>
              <a:defRPr lang="zh-CN"/>
            </a:defPPr>
            <a:lvl1pPr>
              <a:defRPr sz="1400" kern="100">
                <a:solidFill>
                  <a:srgbClr val="000000"/>
                </a:solidFill>
                <a:effectLst/>
                <a:latin typeface="Times New Roman" panose="02020603050405020304" charset="0"/>
                <a:ea typeface="宋体" panose="02010600030101010101" pitchFamily="2" charset="-122"/>
              </a:defRPr>
            </a:lvl1pPr>
          </a:lstStyle>
          <a:p>
            <a:r>
              <a:rPr lang="en-US" altLang="zh-CN" dirty="0"/>
              <a:t>2025.10-2025.11</a:t>
            </a:r>
            <a:endParaRPr lang="zh-CN" altLang="en-US" dirty="0"/>
          </a:p>
        </p:txBody>
      </p:sp>
      <p:sp>
        <p:nvSpPr>
          <p:cNvPr id="96" name="文本框 95"/>
          <p:cNvSpPr txBox="1"/>
          <p:nvPr/>
        </p:nvSpPr>
        <p:spPr>
          <a:xfrm>
            <a:off x="7282893" y="4395566"/>
            <a:ext cx="1712593" cy="307777"/>
          </a:xfrm>
          <a:prstGeom prst="rect">
            <a:avLst/>
          </a:prstGeom>
          <a:noFill/>
        </p:spPr>
        <p:txBody>
          <a:bodyPr wrap="square">
            <a:spAutoFit/>
          </a:bodyPr>
          <a:lstStyle>
            <a:defPPr>
              <a:defRPr lang="zh-CN"/>
            </a:defPPr>
            <a:lvl1pPr>
              <a:defRPr sz="1400" kern="100">
                <a:solidFill>
                  <a:srgbClr val="000000"/>
                </a:solidFill>
                <a:effectLst/>
                <a:latin typeface="Times New Roman" panose="02020603050405020304" charset="0"/>
                <a:ea typeface="宋体" panose="02010600030101010101" pitchFamily="2" charset="-122"/>
              </a:defRPr>
            </a:lvl1pPr>
          </a:lstStyle>
          <a:p>
            <a:r>
              <a:rPr lang="en-US" altLang="zh-CN" dirty="0"/>
              <a:t>2025.11-2025.12</a:t>
            </a:r>
            <a:endParaRPr lang="zh-CN" altLang="en-US" dirty="0"/>
          </a:p>
        </p:txBody>
      </p:sp>
      <p:sp>
        <p:nvSpPr>
          <p:cNvPr id="99" name="文本框 98"/>
          <p:cNvSpPr txBox="1"/>
          <p:nvPr/>
        </p:nvSpPr>
        <p:spPr>
          <a:xfrm>
            <a:off x="4970130" y="4395566"/>
            <a:ext cx="1632190" cy="307777"/>
          </a:xfrm>
          <a:prstGeom prst="rect">
            <a:avLst/>
          </a:prstGeom>
          <a:noFill/>
        </p:spPr>
        <p:txBody>
          <a:bodyPr wrap="square">
            <a:spAutoFit/>
          </a:bodyPr>
          <a:lstStyle>
            <a:defPPr>
              <a:defRPr lang="zh-CN"/>
            </a:defPPr>
            <a:lvl1pPr>
              <a:defRPr sz="1400" kern="100">
                <a:solidFill>
                  <a:srgbClr val="000000"/>
                </a:solidFill>
                <a:effectLst/>
                <a:latin typeface="Times New Roman" panose="02020603050405020304" charset="0"/>
                <a:ea typeface="宋体" panose="02010600030101010101" pitchFamily="2" charset="-122"/>
              </a:defRPr>
            </a:lvl1pPr>
          </a:lstStyle>
          <a:p>
            <a:r>
              <a:rPr lang="en-US" altLang="zh-CN" dirty="0"/>
              <a:t>2025.12-2026.01</a:t>
            </a:r>
            <a:endParaRPr lang="zh-CN" altLang="zh-CN" dirty="0"/>
          </a:p>
        </p:txBody>
      </p:sp>
      <p:sp>
        <p:nvSpPr>
          <p:cNvPr id="102" name="文本框 101"/>
          <p:cNvSpPr txBox="1"/>
          <p:nvPr/>
        </p:nvSpPr>
        <p:spPr>
          <a:xfrm>
            <a:off x="2553548" y="4361618"/>
            <a:ext cx="1632190" cy="307777"/>
          </a:xfrm>
          <a:prstGeom prst="rect">
            <a:avLst/>
          </a:prstGeom>
          <a:noFill/>
        </p:spPr>
        <p:txBody>
          <a:bodyPr wrap="square">
            <a:spAutoFit/>
          </a:bodyPr>
          <a:lstStyle>
            <a:defPPr>
              <a:defRPr lang="zh-CN"/>
            </a:defPPr>
            <a:lvl1pPr>
              <a:defRPr sz="1400" kern="100">
                <a:solidFill>
                  <a:srgbClr val="000000"/>
                </a:solidFill>
                <a:effectLst/>
                <a:latin typeface="Times New Roman" panose="02020603050405020304" charset="0"/>
                <a:ea typeface="宋体" panose="02010600030101010101" pitchFamily="2" charset="-122"/>
              </a:defRPr>
            </a:lvl1pPr>
          </a:lstStyle>
          <a:p>
            <a:r>
              <a:rPr lang="en-US" altLang="zh-CN" dirty="0"/>
              <a:t>2026.01-2026.03</a:t>
            </a:r>
            <a:endParaRPr lang="zh-CN" altLang="en-US" dirty="0"/>
          </a:p>
        </p:txBody>
      </p:sp>
      <p:sp>
        <p:nvSpPr>
          <p:cNvPr id="105" name="文本框 104"/>
          <p:cNvSpPr txBox="1"/>
          <p:nvPr/>
        </p:nvSpPr>
        <p:spPr>
          <a:xfrm>
            <a:off x="2548427" y="2162876"/>
            <a:ext cx="1557435" cy="954107"/>
          </a:xfrm>
          <a:prstGeom prst="rect">
            <a:avLst/>
          </a:prstGeom>
          <a:noFill/>
        </p:spPr>
        <p:txBody>
          <a:bodyPr wrap="square">
            <a:spAutoFit/>
          </a:bodyPr>
          <a:lstStyle/>
          <a:p>
            <a:r>
              <a:rPr lang="zh-CN" altLang="zh-CN" sz="1400" kern="100" dirty="0">
                <a:solidFill>
                  <a:srgbClr val="000000"/>
                </a:solidFill>
                <a:latin typeface="Times New Roman" panose="02020603050405020304" charset="0"/>
                <a:ea typeface="宋体" panose="02010600030101010101" pitchFamily="2" charset="-122"/>
                <a:cs typeface="Times New Roman" panose="02020603050405020304" charset="0"/>
              </a:rPr>
              <a:t>完成文献调研与技术现状分析，确定系统整体架构</a:t>
            </a:r>
            <a:endParaRPr lang="zh-CN" altLang="en-US" sz="1400" kern="100" dirty="0">
              <a:solidFill>
                <a:srgbClr val="000000"/>
              </a:solidFill>
              <a:latin typeface="Times New Roman" panose="02020603050405020304" charset="0"/>
              <a:ea typeface="宋体" panose="02010600030101010101" pitchFamily="2" charset="-122"/>
              <a:cs typeface="Times New Roman" panose="02020603050405020304" charset="0"/>
            </a:endParaRPr>
          </a:p>
        </p:txBody>
      </p:sp>
      <p:sp>
        <p:nvSpPr>
          <p:cNvPr id="110" name="文本框 109"/>
          <p:cNvSpPr txBox="1"/>
          <p:nvPr/>
        </p:nvSpPr>
        <p:spPr>
          <a:xfrm>
            <a:off x="4966353" y="1809379"/>
            <a:ext cx="1504950" cy="1263069"/>
          </a:xfrm>
          <a:prstGeom prst="rect">
            <a:avLst/>
          </a:prstGeom>
          <a:noFill/>
        </p:spPr>
        <p:txBody>
          <a:bodyPr wrap="square">
            <a:noAutofit/>
          </a:bodyPr>
          <a:lstStyle/>
          <a:p>
            <a:r>
              <a:rPr lang="zh-CN" altLang="zh-CN" sz="1400" kern="100" dirty="0">
                <a:solidFill>
                  <a:srgbClr val="000000"/>
                </a:solidFill>
                <a:latin typeface="Times New Roman" panose="02020603050405020304" charset="0"/>
                <a:ea typeface="宋体" panose="02010600030101010101" pitchFamily="2" charset="-122"/>
                <a:cs typeface="Times New Roman" panose="02020603050405020304" charset="0"/>
              </a:rPr>
              <a:t>建立光伏发电和海流发电的数学模型，研究基于机器学习回归与模态分解的出力建模方法</a:t>
            </a:r>
          </a:p>
        </p:txBody>
      </p:sp>
      <p:sp>
        <p:nvSpPr>
          <p:cNvPr id="113" name="文本框 112"/>
          <p:cNvSpPr txBox="1"/>
          <p:nvPr/>
        </p:nvSpPr>
        <p:spPr>
          <a:xfrm>
            <a:off x="7339965" y="2065655"/>
            <a:ext cx="1447800" cy="1231900"/>
          </a:xfrm>
          <a:prstGeom prst="rect">
            <a:avLst/>
          </a:prstGeom>
          <a:noFill/>
        </p:spPr>
        <p:txBody>
          <a:bodyPr wrap="square">
            <a:noAutofit/>
          </a:bodyPr>
          <a:lstStyle/>
          <a:p>
            <a:r>
              <a:rPr lang="zh-CN" altLang="zh-CN" sz="1400" kern="100" dirty="0">
                <a:solidFill>
                  <a:srgbClr val="000000"/>
                </a:solidFill>
                <a:latin typeface="Times New Roman" panose="02020603050405020304" charset="0"/>
                <a:ea typeface="宋体" panose="02010600030101010101" pitchFamily="2" charset="-122"/>
                <a:cs typeface="Times New Roman" panose="02020603050405020304" charset="0"/>
              </a:rPr>
              <a:t>设计双闭环</a:t>
            </a:r>
            <a:r>
              <a:rPr lang="en-US" altLang="zh-CN" sz="1400" kern="100" dirty="0">
                <a:solidFill>
                  <a:srgbClr val="000000"/>
                </a:solidFill>
                <a:latin typeface="Times New Roman" panose="02020603050405020304" charset="0"/>
                <a:ea typeface="宋体" panose="02010600030101010101" pitchFamily="2" charset="-122"/>
                <a:cs typeface="Times New Roman" panose="02020603050405020304" charset="0"/>
              </a:rPr>
              <a:t>LADRC</a:t>
            </a:r>
            <a:r>
              <a:rPr lang="zh-CN" altLang="zh-CN" sz="1400" kern="100" dirty="0">
                <a:solidFill>
                  <a:srgbClr val="000000"/>
                </a:solidFill>
                <a:latin typeface="Times New Roman" panose="02020603050405020304" charset="0"/>
                <a:ea typeface="宋体" panose="02010600030101010101" pitchFamily="2" charset="-122"/>
                <a:cs typeface="Times New Roman" panose="02020603050405020304" charset="0"/>
              </a:rPr>
              <a:t>控制策略，完成控制器参数初步整定</a:t>
            </a:r>
            <a:endParaRPr altLang="zh-CN" sz="1400" kern="100" dirty="0">
              <a:solidFill>
                <a:srgbClr val="000000"/>
              </a:solidFill>
              <a:latin typeface="Times New Roman" panose="02020603050405020304" charset="0"/>
              <a:ea typeface="宋体" panose="02010600030101010101" pitchFamily="2" charset="-122"/>
              <a:cs typeface="Times New Roman" panose="02020603050405020304" charset="0"/>
            </a:endParaRPr>
          </a:p>
        </p:txBody>
      </p:sp>
      <p:sp>
        <p:nvSpPr>
          <p:cNvPr id="116" name="文本框 115"/>
          <p:cNvSpPr txBox="1"/>
          <p:nvPr/>
        </p:nvSpPr>
        <p:spPr>
          <a:xfrm>
            <a:off x="7409415" y="4743856"/>
            <a:ext cx="1535459" cy="954107"/>
          </a:xfrm>
          <a:prstGeom prst="rect">
            <a:avLst/>
          </a:prstGeom>
          <a:noFill/>
        </p:spPr>
        <p:txBody>
          <a:bodyPr wrap="square">
            <a:spAutoFit/>
          </a:bodyPr>
          <a:lstStyle/>
          <a:p>
            <a:r>
              <a:rPr lang="zh-CN" altLang="zh-CN" sz="1400" kern="100" dirty="0">
                <a:solidFill>
                  <a:srgbClr val="000000"/>
                </a:solidFill>
                <a:latin typeface="Times New Roman" panose="02020603050405020304" charset="0"/>
                <a:ea typeface="宋体" panose="02010600030101010101" pitchFamily="2" charset="-122"/>
                <a:cs typeface="Times New Roman" panose="02020603050405020304" charset="0"/>
              </a:rPr>
              <a:t>研究</a:t>
            </a:r>
            <a:r>
              <a:rPr lang="en-US" altLang="zh-CN" sz="1400" kern="100" dirty="0">
                <a:solidFill>
                  <a:srgbClr val="000000"/>
                </a:solidFill>
                <a:latin typeface="Times New Roman" panose="02020603050405020304" charset="0"/>
                <a:ea typeface="宋体" panose="02010600030101010101" pitchFamily="2" charset="-122"/>
                <a:cs typeface="Times New Roman" panose="02020603050405020304" charset="0"/>
              </a:rPr>
              <a:t>PSO</a:t>
            </a:r>
            <a:r>
              <a:rPr lang="zh-CN" altLang="zh-CN" sz="1400" kern="100" dirty="0">
                <a:solidFill>
                  <a:srgbClr val="000000"/>
                </a:solidFill>
                <a:latin typeface="Times New Roman" panose="02020603050405020304" charset="0"/>
                <a:ea typeface="宋体" panose="02010600030101010101" pitchFamily="2" charset="-122"/>
                <a:cs typeface="Times New Roman" panose="02020603050405020304" charset="0"/>
              </a:rPr>
              <a:t>算法在</a:t>
            </a:r>
            <a:r>
              <a:rPr lang="en-US" altLang="zh-CN" sz="1400" kern="100" dirty="0">
                <a:solidFill>
                  <a:srgbClr val="000000"/>
                </a:solidFill>
                <a:latin typeface="Times New Roman" panose="02020603050405020304" charset="0"/>
                <a:ea typeface="宋体" panose="02010600030101010101" pitchFamily="2" charset="-122"/>
                <a:cs typeface="Times New Roman" panose="02020603050405020304" charset="0"/>
              </a:rPr>
              <a:t>LADRC</a:t>
            </a:r>
            <a:r>
              <a:rPr lang="zh-CN" altLang="zh-CN" sz="1400" kern="100" dirty="0">
                <a:solidFill>
                  <a:srgbClr val="000000"/>
                </a:solidFill>
                <a:latin typeface="Times New Roman" panose="02020603050405020304" charset="0"/>
                <a:ea typeface="宋体" panose="02010600030101010101" pitchFamily="2" charset="-122"/>
                <a:cs typeface="Times New Roman" panose="02020603050405020304" charset="0"/>
              </a:rPr>
              <a:t>参数优化中的应用，实现参数自适应整定</a:t>
            </a:r>
            <a:endParaRPr lang="zh-CN" altLang="en-US" sz="1400" kern="100" dirty="0">
              <a:solidFill>
                <a:srgbClr val="000000"/>
              </a:solidFill>
              <a:latin typeface="Times New Roman" panose="02020603050405020304" charset="0"/>
              <a:ea typeface="宋体" panose="02010600030101010101" pitchFamily="2" charset="-122"/>
              <a:cs typeface="Times New Roman" panose="02020603050405020304" charset="0"/>
            </a:endParaRPr>
          </a:p>
        </p:txBody>
      </p:sp>
      <p:sp>
        <p:nvSpPr>
          <p:cNvPr id="119" name="文本框 118"/>
          <p:cNvSpPr txBox="1"/>
          <p:nvPr/>
        </p:nvSpPr>
        <p:spPr>
          <a:xfrm>
            <a:off x="4970049" y="4774336"/>
            <a:ext cx="1421757" cy="954107"/>
          </a:xfrm>
          <a:prstGeom prst="rect">
            <a:avLst/>
          </a:prstGeom>
          <a:noFill/>
        </p:spPr>
        <p:txBody>
          <a:bodyPr wrap="square">
            <a:spAutoFit/>
          </a:bodyPr>
          <a:lstStyle/>
          <a:p>
            <a:r>
              <a:rPr lang="zh-CN" altLang="zh-CN" sz="1400" kern="100" dirty="0">
                <a:solidFill>
                  <a:srgbClr val="000000"/>
                </a:solidFill>
                <a:latin typeface="Times New Roman" panose="02020603050405020304" charset="0"/>
                <a:ea typeface="宋体" panose="02010600030101010101" pitchFamily="2" charset="-122"/>
                <a:cs typeface="Times New Roman" panose="02020603050405020304" charset="0"/>
              </a:rPr>
              <a:t>构建二阶段鲁棒优化框架，研究系统能量管理策略</a:t>
            </a:r>
          </a:p>
        </p:txBody>
      </p:sp>
      <p:sp>
        <p:nvSpPr>
          <p:cNvPr id="122" name="文本框 121"/>
          <p:cNvSpPr txBox="1"/>
          <p:nvPr/>
        </p:nvSpPr>
        <p:spPr>
          <a:xfrm>
            <a:off x="2648578" y="4917088"/>
            <a:ext cx="1443182" cy="738664"/>
          </a:xfrm>
          <a:prstGeom prst="rect">
            <a:avLst/>
          </a:prstGeom>
          <a:noFill/>
        </p:spPr>
        <p:txBody>
          <a:bodyPr wrap="square">
            <a:spAutoFit/>
          </a:bodyPr>
          <a:lstStyle/>
          <a:p>
            <a:r>
              <a:rPr lang="zh-CN" altLang="zh-CN" sz="1400" kern="100" dirty="0">
                <a:solidFill>
                  <a:srgbClr val="000000"/>
                </a:solidFill>
                <a:latin typeface="Times New Roman" panose="02020603050405020304" charset="0"/>
                <a:ea typeface="宋体" panose="02010600030101010101" pitchFamily="2" charset="-122"/>
                <a:cs typeface="Times New Roman" panose="02020603050405020304" charset="0"/>
              </a:rPr>
              <a:t>进行系统全面仿真测试，完成毕业论文的撰写</a:t>
            </a:r>
            <a:endParaRPr lang="zh-CN" altLang="en-US" sz="1400" kern="100" dirty="0">
              <a:solidFill>
                <a:srgbClr val="000000"/>
              </a:solidFill>
              <a:latin typeface="Times New Roman" panose="02020603050405020304" charset="0"/>
              <a:ea typeface="宋体" panose="02010600030101010101" pitchFamily="2" charset="-122"/>
              <a:cs typeface="Times New Roman" panose="02020603050405020304" charset="0"/>
            </a:endParaRPr>
          </a:p>
        </p:txBody>
      </p:sp>
      <p:cxnSp>
        <p:nvCxnSpPr>
          <p:cNvPr id="33795" name="直接连接符 33794"/>
          <p:cNvCxnSpPr/>
          <p:nvPr/>
        </p:nvCxnSpPr>
        <p:spPr>
          <a:xfrm>
            <a:off x="9008264" y="3552903"/>
            <a:ext cx="0" cy="874972"/>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33797" name="文本框 33796"/>
          <p:cNvSpPr txBox="1"/>
          <p:nvPr/>
        </p:nvSpPr>
        <p:spPr>
          <a:xfrm>
            <a:off x="673265" y="1134367"/>
            <a:ext cx="5058732" cy="454292"/>
          </a:xfrm>
          <a:prstGeom prst="rect">
            <a:avLst/>
          </a:prstGeom>
          <a:noFill/>
        </p:spPr>
        <p:txBody>
          <a:bodyPr wrap="square" rtlCol="0">
            <a:spAutoFit/>
          </a:bodyPr>
          <a:lstStyle/>
          <a:p>
            <a:pPr lvl="0" defTabSz="1219200">
              <a:defRPr/>
            </a:pPr>
            <a:r>
              <a:rPr lang="zh-CN" altLang="en-US" sz="2350" b="1" dirty="0">
                <a:solidFill>
                  <a:srgbClr val="34619D"/>
                </a:solidFill>
                <a:latin typeface="微软雅黑" panose="020B0503020204020204" charset="-122"/>
                <a:ea typeface="微软雅黑" panose="020B0503020204020204" charset="-122"/>
                <a:sym typeface="+mn-ea"/>
              </a:rPr>
              <a:t>后续计划安排</a:t>
            </a:r>
            <a:endParaRPr kumimoji="0" lang="zh-CN" altLang="en-US" sz="2350" b="1" i="0" strike="noStrike" kern="1200" cap="none" spc="0" normalizeH="0" noProof="0" dirty="0">
              <a:ln>
                <a:noFill/>
              </a:ln>
              <a:solidFill>
                <a:srgbClr val="34619D"/>
              </a:solidFill>
              <a:effectLst/>
              <a:uLnTx/>
              <a:uFillTx/>
              <a:latin typeface="微软雅黑" panose="020B0503020204020204" charset="-122"/>
              <a:ea typeface="微软雅黑" panose="020B0503020204020204" charset="-122"/>
              <a:sym typeface="+mn-ea"/>
            </a:endParaRPr>
          </a:p>
        </p:txBody>
      </p:sp>
      <p:sp>
        <p:nvSpPr>
          <p:cNvPr id="33798" name="矩形 33797"/>
          <p:cNvSpPr/>
          <p:nvPr/>
        </p:nvSpPr>
        <p:spPr>
          <a:xfrm>
            <a:off x="310344" y="1136471"/>
            <a:ext cx="116985" cy="463584"/>
          </a:xfrm>
          <a:prstGeom prst="rect">
            <a:avLst/>
          </a:prstGeom>
          <a:solidFill>
            <a:srgbClr val="3461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200" rtl="0" eaLnBrk="1" fontAlgn="auto" latinLnBrk="0" hangingPunct="1">
              <a:lnSpc>
                <a:spcPct val="100000"/>
              </a:lnSpc>
              <a:spcBef>
                <a:spcPts val="0"/>
              </a:spcBef>
              <a:spcAft>
                <a:spcPts val="0"/>
              </a:spcAft>
              <a:buClrTx/>
              <a:buSzTx/>
              <a:buFontTx/>
              <a:buNone/>
              <a:defRPr/>
            </a:pPr>
            <a:endParaRPr kumimoji="0" lang="zh-CN" altLang="en-US" sz="1300" b="1"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33799" name="矩形 33798"/>
          <p:cNvSpPr/>
          <p:nvPr/>
        </p:nvSpPr>
        <p:spPr>
          <a:xfrm>
            <a:off x="448485" y="1136471"/>
            <a:ext cx="95828" cy="463584"/>
          </a:xfrm>
          <a:prstGeom prst="rect">
            <a:avLst/>
          </a:prstGeom>
          <a:solidFill>
            <a:srgbClr val="3461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200" rtl="0" eaLnBrk="1" fontAlgn="auto" latinLnBrk="0" hangingPunct="1">
              <a:lnSpc>
                <a:spcPct val="100000"/>
              </a:lnSpc>
              <a:spcBef>
                <a:spcPts val="0"/>
              </a:spcBef>
              <a:spcAft>
                <a:spcPts val="0"/>
              </a:spcAft>
              <a:buClrTx/>
              <a:buSzTx/>
              <a:buFontTx/>
              <a:buNone/>
              <a:defRPr/>
            </a:pPr>
            <a:endParaRPr kumimoji="0" lang="zh-CN" altLang="en-US" sz="1300" b="1"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Tree>
  </p:cSld>
  <p:clrMapOvr>
    <a:masterClrMapping/>
  </p:clrMapOvr>
  <p:transition spd="slow">
    <p:fade/>
  </p:transition>
</p:sld>
</file>

<file path=ppt/slides/slide21.xml><?xml version="1.0" encoding="utf-8"?>
<p:sld xmlns:a="http://schemas.openxmlformats.org/drawingml/2006/main" xmlns:r="http://schemas.openxmlformats.org/officeDocument/2006/relationships" xmlns:p="http://schemas.openxmlformats.org/presentationml/2006/main">
  <p:cSld>
    <p:bg>
      <p:bgPr>
        <a:pattFill prst="pct5">
          <a:fgClr>
            <a:srgbClr val="014192"/>
          </a:fgClr>
          <a:bgClr>
            <a:srgbClr val="34619D"/>
          </a:bgClr>
        </a:pattFill>
        <a:effectLst/>
      </p:bgPr>
    </p:bg>
    <p:spTree>
      <p:nvGrpSpPr>
        <p:cNvPr id="1" name=""/>
        <p:cNvGrpSpPr/>
        <p:nvPr/>
      </p:nvGrpSpPr>
      <p:grpSpPr>
        <a:xfrm>
          <a:off x="0" y="0"/>
          <a:ext cx="0" cy="0"/>
          <a:chOff x="0" y="0"/>
          <a:chExt cx="0" cy="0"/>
        </a:xfrm>
      </p:grpSpPr>
      <p:cxnSp>
        <p:nvCxnSpPr>
          <p:cNvPr id="11" name="直接连接符 10"/>
          <p:cNvCxnSpPr/>
          <p:nvPr/>
        </p:nvCxnSpPr>
        <p:spPr>
          <a:xfrm>
            <a:off x="2138602" y="3699047"/>
            <a:ext cx="782004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10" name="图片 9"/>
          <p:cNvPicPr>
            <a:picLocks noChangeAspect="1"/>
          </p:cNvPicPr>
          <p:nvPr/>
        </p:nvPicPr>
        <p:blipFill>
          <a:blip r:embed="rId3"/>
          <a:stretch>
            <a:fillRect/>
          </a:stretch>
        </p:blipFill>
        <p:spPr>
          <a:xfrm>
            <a:off x="105665" y="44650"/>
            <a:ext cx="2850127" cy="792549"/>
          </a:xfrm>
          <a:prstGeom prst="rect">
            <a:avLst/>
          </a:prstGeom>
        </p:spPr>
      </p:pic>
      <p:sp>
        <p:nvSpPr>
          <p:cNvPr id="12" name="文本框 11"/>
          <p:cNvSpPr txBox="1"/>
          <p:nvPr/>
        </p:nvSpPr>
        <p:spPr>
          <a:xfrm>
            <a:off x="2138602" y="2539959"/>
            <a:ext cx="7914796" cy="1069845"/>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defRPr/>
            </a:pPr>
            <a:r>
              <a:rPr lang="zh-CN" altLang="en-US" sz="4800" dirty="0">
                <a:solidFill>
                  <a:srgbClr val="FFFFFF"/>
                </a:solidFill>
                <a:latin typeface="微软雅黑" panose="020B0503020204020204" charset="-122"/>
                <a:ea typeface="微软雅黑" panose="020B0503020204020204" charset="-122"/>
              </a:rPr>
              <a:t>感谢老师</a:t>
            </a:r>
            <a:r>
              <a:rPr lang="en-US" altLang="zh-CN" sz="4800" dirty="0">
                <a:solidFill>
                  <a:srgbClr val="FFFFFF"/>
                </a:solidFill>
                <a:latin typeface="微软雅黑" panose="020B0503020204020204" charset="-122"/>
                <a:ea typeface="微软雅黑" panose="020B0503020204020204" charset="-122"/>
              </a:rPr>
              <a:t>,</a:t>
            </a:r>
            <a:r>
              <a:rPr lang="zh-CN" altLang="en-US" sz="4800" dirty="0">
                <a:solidFill>
                  <a:srgbClr val="FFFFFF"/>
                </a:solidFill>
                <a:latin typeface="微软雅黑" panose="020B0503020204020204" charset="-122"/>
                <a:ea typeface="微软雅黑" panose="020B0503020204020204" charset="-122"/>
              </a:rPr>
              <a:t>请老师指正</a:t>
            </a:r>
            <a:endParaRPr kumimoji="0" lang="en-US" altLang="zh-CN" sz="1800" b="0" i="0" u="none" strike="noStrike" kern="1200" cap="none" spc="0" normalizeH="0" baseline="0" noProof="0" dirty="0">
              <a:ln>
                <a:noFill/>
              </a:ln>
              <a:solidFill>
                <a:srgbClr val="FFFFFF"/>
              </a:solidFill>
              <a:effectLst/>
              <a:uLnTx/>
              <a:uFillTx/>
              <a:latin typeface="方正兰亭细黑_GBK" panose="02000000000000000000" pitchFamily="2" charset="-122"/>
              <a:ea typeface="方正兰亭细黑_GBK" panose="02000000000000000000" pitchFamily="2" charset="-122"/>
              <a:cs typeface="+mn-cs"/>
            </a:endParaRPr>
          </a:p>
        </p:txBody>
      </p:sp>
    </p:spTree>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outVertical)">
                                      <p:cBhvr>
                                        <p:cTn id="7" dur="500"/>
                                        <p:tgtEl>
                                          <p:spTgt spid="11"/>
                                        </p:tgtEl>
                                      </p:cBhvr>
                                    </p:animEffect>
                                  </p:childTnLst>
                                </p:cTn>
                              </p:par>
                            </p:childTnLst>
                          </p:cTn>
                        </p:par>
                        <p:par>
                          <p:cTn id="8" fill="hold">
                            <p:stCondLst>
                              <p:cond delay="500"/>
                            </p:stCondLst>
                            <p:childTnLst>
                              <p:par>
                                <p:cTn id="9" presetID="12" presetClass="entr" presetSubtype="1"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p:tgtEl>
                                          <p:spTgt spid="12"/>
                                        </p:tgtEl>
                                        <p:attrNameLst>
                                          <p:attrName>ppt_y</p:attrName>
                                        </p:attrNameLst>
                                      </p:cBhvr>
                                      <p:tavLst>
                                        <p:tav tm="0">
                                          <p:val>
                                            <p:strVal val="#ppt_y-#ppt_h*1.125000"/>
                                          </p:val>
                                        </p:tav>
                                        <p:tav tm="100000">
                                          <p:val>
                                            <p:strVal val="#ppt_y"/>
                                          </p:val>
                                        </p:tav>
                                      </p:tavLst>
                                    </p:anim>
                                    <p:animEffect transition="in" filter="wipe(down)">
                                      <p:cBhvr>
                                        <p:cTn id="1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tags/tag1.xml><?xml version="1.0" encoding="utf-8"?>
<p:tagLst xmlns:a="http://schemas.openxmlformats.org/drawingml/2006/main" xmlns:r="http://schemas.openxmlformats.org/officeDocument/2006/relationships" xmlns:p="http://schemas.openxmlformats.org/presentationml/2006/main">
  <p:tag name="COMMONDATA" val="eyJoZGlkIjoiMGYyNjQ0YTIwMjU2ZjFlM2U4Y2JmY2NlNzhlNWExODUifQ=="/>
</p:tagLst>
</file>

<file path=ppt/tags/tag2.xml><?xml version="1.0" encoding="utf-8"?>
<p:tagLst xmlns:a="http://schemas.openxmlformats.org/drawingml/2006/main" xmlns:r="http://schemas.openxmlformats.org/officeDocument/2006/relationships"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heme/theme1.xml><?xml version="1.0" encoding="utf-8"?>
<a:theme xmlns:a="http://schemas.openxmlformats.org/drawingml/2006/main" name="WPS">
  <a:themeElements>
    <a:clrScheme name="WPS">
      <a:dk1>
        <a:sysClr val="windowText" lastClr="000000"/>
      </a:dk1>
      <a:lt1>
        <a:sysClr val="window" lastClr="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Arial"/>
        <a:ea typeface="微软雅黑"/>
        <a:cs typeface=""/>
      </a:majorFont>
      <a:minorFont>
        <a:latin typeface="Arial"/>
        <a:ea typeface="微软雅黑"/>
        <a:cs typeface=""/>
      </a:minorFont>
    </a:fontScheme>
    <a:fmtScheme name="WPS">
      <a:fillStyleLst>
        <a:solidFill>
          <a:schemeClr val="phClr"/>
        </a:solidFill>
        <a:gradFill>
          <a:gsLst>
            <a:gs pos="0">
              <a:schemeClr val="phClr">
                <a:lumOff val="17500"/>
              </a:schemeClr>
            </a:gs>
            <a:gs pos="100000">
              <a:schemeClr val="phClr"/>
            </a:gs>
          </a:gsLst>
          <a:lin ang="2700000" scaled="0"/>
        </a:gradFill>
        <a:gradFill>
          <a:gsLst>
            <a:gs pos="0">
              <a:schemeClr val="phClr">
                <a:hueOff val="-2520000"/>
              </a:schemeClr>
            </a:gs>
            <a:gs pos="100000">
              <a:schemeClr val="phClr"/>
            </a:gs>
          </a:gsLst>
          <a:lin ang="2700000" scaled="0"/>
        </a:gradFill>
      </a:fillStyleLst>
      <a:lnStyleLst>
        <a:ln w="12700" cap="flat" cmpd="sng" algn="ctr">
          <a:solidFill>
            <a:schemeClr val="phClr"/>
          </a:solidFill>
          <a:prstDash val="solid"/>
          <a:miter lim="800000"/>
        </a:ln>
        <a:ln w="12700" cap="flat" cmpd="sng" algn="ctr">
          <a:solidFill>
            <a:schemeClr val="phClr"/>
          </a:solidFill>
          <a:prstDash val="solid"/>
          <a:miter lim="800000"/>
        </a:ln>
        <a:ln w="12700" cap="flat" cmpd="sng" algn="ctr">
          <a:gradFill>
            <a:gsLst>
              <a:gs pos="0">
                <a:schemeClr val="phClr">
                  <a:hueOff val="-4200000"/>
                </a:schemeClr>
              </a:gs>
              <a:gs pos="100000">
                <a:schemeClr val="phClr"/>
              </a:gs>
            </a:gsLst>
            <a:lin ang="2700000" scaled="1"/>
          </a:gradFill>
          <a:prstDash val="solid"/>
          <a:miter lim="800000"/>
        </a:ln>
      </a:lnStyleLst>
      <a:effectStyleLst>
        <a:effectStyle>
          <a:effectLst>
            <a:outerShdw blurRad="101600" dist="50800" dir="5400000" algn="ctr" rotWithShape="0">
              <a:schemeClr val="phClr">
                <a:alpha val="60000"/>
              </a:schemeClr>
            </a:outerShdw>
          </a:effectLst>
        </a:effectStyle>
        <a:effectStyle>
          <a:effectLst>
            <a:reflection stA="50000" endA="300" endPos="40000" dist="25400" dir="5400000" sy="-100000" algn="bl" rotWithShape="0"/>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夏雨家 https://xnwe.taobao.com/">
  <a:themeElements>
    <a:clrScheme name="达芬奇的左手">
      <a:dk1>
        <a:srgbClr val="000000"/>
      </a:dk1>
      <a:lt1>
        <a:srgbClr val="FFFFFF"/>
      </a:lt1>
      <a:dk2>
        <a:srgbClr val="44546A"/>
      </a:dk2>
      <a:lt2>
        <a:srgbClr val="E7E6E6"/>
      </a:lt2>
      <a:accent1>
        <a:srgbClr val="2A3D52"/>
      </a:accent1>
      <a:accent2>
        <a:srgbClr val="C4AF99"/>
      </a:accent2>
      <a:accent3>
        <a:srgbClr val="5B6C83"/>
      </a:accent3>
      <a:accent4>
        <a:srgbClr val="D7CCB8"/>
      </a:accent4>
      <a:accent5>
        <a:srgbClr val="38526E"/>
      </a:accent5>
      <a:accent6>
        <a:srgbClr val="BFBFBF"/>
      </a:accent6>
      <a:hlink>
        <a:srgbClr val="2A3D52"/>
      </a:hlink>
      <a:folHlink>
        <a:srgbClr val="C4AF99"/>
      </a:folHlink>
    </a:clrScheme>
    <a:fontScheme name="Lao UI">
      <a:majorFont>
        <a:latin typeface="Lao UI"/>
        <a:ea typeface="微软雅黑"/>
        <a:cs typeface=""/>
      </a:majorFont>
      <a:minorFont>
        <a:latin typeface="Lao UI"/>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493</TotalTime>
  <Words>2631</Words>
  <Application>Microsoft Office PowerPoint</Application>
  <PresentationFormat>宽屏</PresentationFormat>
  <Paragraphs>243</Paragraphs>
  <Slides>21</Slides>
  <Notes>18</Notes>
  <HiddenSlides>0</HiddenSlides>
  <MMClips>0</MMClips>
  <ScaleCrop>false</ScaleCrop>
  <HeadingPairs>
    <vt:vector size="6" baseType="variant">
      <vt:variant>
        <vt:lpstr>已用的字体</vt:lpstr>
      </vt:variant>
      <vt:variant>
        <vt:i4>10</vt:i4>
      </vt:variant>
      <vt:variant>
        <vt:lpstr>主题</vt:lpstr>
      </vt:variant>
      <vt:variant>
        <vt:i4>3</vt:i4>
      </vt:variant>
      <vt:variant>
        <vt:lpstr>幻灯片标题</vt:lpstr>
      </vt:variant>
      <vt:variant>
        <vt:i4>21</vt:i4>
      </vt:variant>
    </vt:vector>
  </HeadingPairs>
  <TitlesOfParts>
    <vt:vector size="34" baseType="lpstr">
      <vt:lpstr>Arial Unicode MS</vt:lpstr>
      <vt:lpstr>Lao UI</vt:lpstr>
      <vt:lpstr>等线</vt:lpstr>
      <vt:lpstr>方正兰亭细黑_GBK</vt:lpstr>
      <vt:lpstr>宋体</vt:lpstr>
      <vt:lpstr>微软雅黑</vt:lpstr>
      <vt:lpstr>Arial</vt:lpstr>
      <vt:lpstr>Calibri</vt:lpstr>
      <vt:lpstr>Times New Roman</vt:lpstr>
      <vt:lpstr>Wingdings</vt:lpstr>
      <vt:lpstr>WPS</vt:lpstr>
      <vt:lpstr>夏雨家 https://xnwe.taobao.com/</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空白演示</dc:title>
  <dc:creator>LSH</dc:creator>
  <cp:lastModifiedBy>同学少年 恰</cp:lastModifiedBy>
  <cp:revision>170</cp:revision>
  <dcterms:created xsi:type="dcterms:W3CDTF">2019-06-19T02:08:00Z</dcterms:created>
  <dcterms:modified xsi:type="dcterms:W3CDTF">2025-09-26T16:01:53Z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2052-12.1.0.16929</vt:lpwstr>
  </property>
  <property fmtid="{D5CDD505-2E9C-101B-9397-08002B2CF9AE}" pid="3" name="ICV">
    <vt:lpwstr>FF1E95D3A01E44128C24B08D18C70336_13</vt:lpwstr>
  </property>
</Properties>
</file>